
<file path=[Content_Types].xml><?xml version="1.0" encoding="utf-8"?>
<Types xmlns="http://schemas.openxmlformats.org/package/2006/content-types">
  <Default Extension="xml" ContentType="application/vnd.openxmlformats-officedocument.presentationml.presentation.main+xml"/>
  <Default Extension="rels" ContentType="application/vnd.openxmlformats-package.relationships+xml"/>
  <Override PartName="/ppt/presProps.xml" ContentType="application/vnd.openxmlformats-officedocument.presentationml.presProps+xml"/>
  <Override PartName="/ppt/theme/theme.xml" ContentType="application/vnd.openxmlformats-officedocument.theme+xml"/>
  <Override PartName="/ppt/slideMasters/slideMaster.xml" ContentType="application/vnd.openxmlformats-officedocument.presentationml.slideMaster+xml"/>
  <Override PartName="/ppt/slideLayouts/slideLayout.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s/slide.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Types>
</file>

<file path=_rels/.rels>&#65279;<?xml version="1.0" encoding="utf-8"?><Relationships xmlns="http://schemas.openxmlformats.org/package/2006/relationships"><Relationship Type="http://schemas.openxmlformats.org/officeDocument/2006/relationships/officeDocument" Target="/ppt/presentation.xml" Id="R5fcd2f2d0540470d" /></Relationships>
</file>

<file path=ppt/presentation.xml><?xml version="1.0" encoding="utf-8"?>
<p:presentation xmlns:p="http://schemas.openxmlformats.org/presentationml/2006/main" saveSubsetFonts="1">
  <p:sldMasterIdLst>
    <p:sldMasterId xmlns:r="http://schemas.openxmlformats.org/officeDocument/2006/relationships" id="2147483648" r:id="R01eb3ef922764f64"/>
  </p:sldMasterIdLst>
  <p:sldIdLst>
    <p:sldId xmlns:r="http://schemas.openxmlformats.org/officeDocument/2006/relationships" id="256" r:id="R9dbef8ba50f74660"/>
    <p:sldId xmlns:r="http://schemas.openxmlformats.org/officeDocument/2006/relationships" id="257" r:id="R8b7d654c251b4c21"/>
    <p:sldId xmlns:r="http://schemas.openxmlformats.org/officeDocument/2006/relationships" id="258" r:id="Rdd7cf366bd3f4808"/>
    <p:sldId xmlns:r="http://schemas.openxmlformats.org/officeDocument/2006/relationships" id="259" r:id="R7c5a71b5bd594a16"/>
    <p:sldId xmlns:r="http://schemas.openxmlformats.org/officeDocument/2006/relationships" id="260" r:id="R9a01430fd0dc422c"/>
    <p:sldId xmlns:r="http://schemas.openxmlformats.org/officeDocument/2006/relationships" id="261" r:id="Rad5cb0641cfd4918"/>
  </p:sldIdLst>
  <p:sldSz cx="9144000" cy="6858000" type="screen4x3"/>
  <p:notesSz cx="6858000" cy="9144000"/>
</p:presentation>
</file>

<file path=ppt/presProps.xml><?xml version="1.0" encoding="utf-8"?>
<p:presentationPr xmlns:p="http://schemas.openxmlformats.org/presentationml/2006/main"/>
</file>

<file path=ppt/_rels/presentation.xml.rels>&#65279;<?xml version="1.0" encoding="utf-8"?><Relationships xmlns="http://schemas.openxmlformats.org/package/2006/relationships"><Relationship Type="http://schemas.openxmlformats.org/officeDocument/2006/relationships/presProps" Target="/ppt/presProps.xml" Id="R5e156a9e85ad48d6" /><Relationship Type="http://schemas.openxmlformats.org/officeDocument/2006/relationships/theme" Target="/ppt/theme/theme.xml" Id="R04d25d5129e8452e" /><Relationship Type="http://schemas.openxmlformats.org/officeDocument/2006/relationships/slideMaster" Target="/ppt/slideMasters/slideMaster.xml" Id="R01eb3ef922764f64" /><Relationship Type="http://schemas.openxmlformats.org/officeDocument/2006/relationships/slide" Target="/ppt/slides/slide.xml" Id="R9dbef8ba50f74660" /><Relationship Type="http://schemas.openxmlformats.org/officeDocument/2006/relationships/slide" Target="/ppt/slides/slide2.xml" Id="R8b7d654c251b4c21" /><Relationship Type="http://schemas.openxmlformats.org/officeDocument/2006/relationships/slide" Target="/ppt/slides/slide3.xml" Id="Rdd7cf366bd3f4808" /><Relationship Type="http://schemas.openxmlformats.org/officeDocument/2006/relationships/slide" Target="/ppt/slides/slide4.xml" Id="R7c5a71b5bd594a16" /><Relationship Type="http://schemas.openxmlformats.org/officeDocument/2006/relationships/slide" Target="/ppt/slides/slide5.xml" Id="R9a01430fd0dc422c" /><Relationship Type="http://schemas.openxmlformats.org/officeDocument/2006/relationships/slide" Target="/ppt/slides/slide6.xml" Id="Rad5cb0641cfd4918" /></Relationships>
</file>

<file path=ppt/slideLayouts/_rels/slideLayout.xml.rels>&#65279;<?xml version="1.0" encoding="utf-8"?><Relationships xmlns="http://schemas.openxmlformats.org/package/2006/relationships"><Relationship Type="http://schemas.openxmlformats.org/officeDocument/2006/relationships/slideMaster" Target="/ppt/slideMasters/slideMaster.xml" Id="Re896c876cc3f4086" /></Relationships>
</file>

<file path=ppt/slideLayouts/_rels/slideLayout2.xml.rels>&#65279;<?xml version="1.0" encoding="utf-8"?><Relationships xmlns="http://schemas.openxmlformats.org/package/2006/relationships"><Relationship Type="http://schemas.openxmlformats.org/officeDocument/2006/relationships/slideMaster" Target="/ppt/slideMasters/slideMaster.xml" Id="R0a68d41613124577" /></Relationships>
</file>

<file path=ppt/slideLayouts/_rels/slideLayout3.xml.rels>&#65279;<?xml version="1.0" encoding="utf-8"?><Relationships xmlns="http://schemas.openxmlformats.org/package/2006/relationships"><Relationship Type="http://schemas.openxmlformats.org/officeDocument/2006/relationships/slideMaster" Target="/ppt/slideMasters/slideMaster.xml" Id="R5b8e859c76784e3e" /></Relationships>
</file>

<file path=ppt/slideLayouts/slideLayout.xml><?xml version="1.0" encoding="utf-8"?>
<p:sldLayout xmlns:p="http://schemas.openxmlformats.org/presentationml/2006/main" preserve="1">
  <p:cSld name="THA Slide">
    <p:spTree>
      <p:nvGrpSpPr>
        <p:cNvPr id="1" name=""/>
        <p:cNvGrpSpPr/>
        <p:nvPr/>
      </p:nvGrpSpPr>
      <p:grpSpPr>
        <a:xfrm xmlns:a="http://schemas.openxmlformats.org/drawingml/2006/main">
          <a:off x="0" y="0"/>
          <a:ext cx="0" cy="0"/>
          <a:chOff x="0" y="0"/>
          <a:chExt cx="0" cy="0"/>
        </a:xfrm>
      </p:grpSpPr>
      <p:sp>
        <p:nvSpPr>
          <p:cNvPr id="1" name="Left Header"/>
          <p:cNvSpPr>
            <a:spLocks xmlns:a="http://schemas.openxmlformats.org/drawingml/2006/main" noGrp="1"/>
          </p:cNvSpPr>
          <p:nvPr>
            <p:ph type="body"/>
          </p:nvPr>
        </p:nvSpPr>
        <p:spPr>
          <a:xfrm xmlns:a="http://schemas.openxmlformats.org/drawingml/2006/main">
            <a:off x="457200" y="152400"/>
            <a:ext cx="2133600" cy="365125"/>
          </a:xfrm>
          <a:prstGeom xmlns:a="http://schemas.openxmlformats.org/drawingml/2006/main" prst="rect">
            <a:avLst/>
          </a:prstGeom>
        </p:spPr>
        <p:txBody>
          <a:bodyPr xmlns:a="http://schemas.openxmlformats.org/drawingml/2006/main" vert="horz" lIns="91440" tIns="45720" rIns="91440" bIns="45720" rtlCol="0" anchor="t">
            <a:normAutofit/>
          </a:bodyPr>
          <a:p xmlns:a="http://schemas.openxmlformats.org/drawingml/2006/main"/>
        </p:txBody>
      </p:sp>
      <p:sp>
        <p:nvSpPr>
          <p:cNvPr id="2" name="Middle Header"/>
          <p:cNvSpPr>
            <a:spLocks xmlns:a="http://schemas.openxmlformats.org/drawingml/2006/main" noGrp="1"/>
          </p:cNvSpPr>
          <p:nvPr>
            <p:ph type="body"/>
          </p:nvPr>
        </p:nvSpPr>
        <p:spPr>
          <a:xfrm xmlns:a="http://schemas.openxmlformats.org/drawingml/2006/main">
            <a:off x="3124200" y="152400"/>
            <a:ext cx="2895600" cy="365125"/>
          </a:xfrm>
          <a:prstGeom xmlns:a="http://schemas.openxmlformats.org/drawingml/2006/main" prst="rect">
            <a:avLst/>
          </a:prstGeom>
        </p:spPr>
        <p:txBody>
          <a:bodyPr xmlns:a="http://schemas.openxmlformats.org/drawingml/2006/main" vert="horz" lIns="91440" tIns="45720" rIns="91440" bIns="45720" rtlCol="0" anchor="t">
            <a:normAutofit/>
          </a:bodyPr>
          <a:p xmlns:a="http://schemas.openxmlformats.org/drawingml/2006/main"/>
        </p:txBody>
      </p:sp>
      <p:sp>
        <p:nvSpPr>
          <p:cNvPr id="3" name="Right Header"/>
          <p:cNvSpPr>
            <a:spLocks xmlns:a="http://schemas.openxmlformats.org/drawingml/2006/main" noGrp="1"/>
          </p:cNvSpPr>
          <p:nvPr>
            <p:ph type="body"/>
          </p:nvPr>
        </p:nvSpPr>
        <p:spPr>
          <a:xfrm xmlns:a="http://schemas.openxmlformats.org/drawingml/2006/main">
            <a:off x="6553200" y="152400"/>
            <a:ext cx="2133600" cy="365125"/>
          </a:xfrm>
          <a:prstGeom xmlns:a="http://schemas.openxmlformats.org/drawingml/2006/main" prst="rect">
            <a:avLst/>
          </a:prstGeom>
        </p:spPr>
        <p:txBody>
          <a:bodyPr xmlns:a="http://schemas.openxmlformats.org/drawingml/2006/main" vert="horz" lIns="91440" tIns="45720" rIns="91440" bIns="45720" rtlCol="0" anchor="t">
            <a:normAutofit/>
          </a:bodyPr>
          <a:p xmlns:a="http://schemas.openxmlformats.org/drawingml/2006/main"/>
        </p:txBody>
      </p:sp>
      <p:sp>
        <p:nvSpPr>
          <p:cNvPr id="4" name="Left Footer"/>
          <p:cNvSpPr>
            <a:spLocks xmlns:a="http://schemas.openxmlformats.org/drawingml/2006/main" noGrp="1"/>
          </p:cNvSpPr>
          <p:nvPr>
            <p:ph type="body"/>
          </p:nvPr>
        </p:nvSpPr>
        <p:spPr>
          <a:xfrm xmlns:a="http://schemas.openxmlformats.org/drawingml/2006/main">
            <a:off x="457200" y="6324600"/>
            <a:ext cx="2133600" cy="365125"/>
          </a:xfrm>
          <a:prstGeom xmlns:a="http://schemas.openxmlformats.org/drawingml/2006/main" prst="rect">
            <a:avLst/>
          </a:prstGeom>
        </p:spPr>
        <p:txBody>
          <a:bodyPr xmlns:a="http://schemas.openxmlformats.org/drawingml/2006/main" vert="horz" lIns="91440" tIns="45720" rIns="91440" bIns="45720" rtlCol="0" anchor="t">
            <a:normAutofit/>
          </a:bodyPr>
          <a:p xmlns:a="http://schemas.openxmlformats.org/drawingml/2006/main"/>
        </p:txBody>
      </p:sp>
      <p:sp>
        <p:nvSpPr>
          <p:cNvPr id="5" name="Middle Footer"/>
          <p:cNvSpPr>
            <a:spLocks xmlns:a="http://schemas.openxmlformats.org/drawingml/2006/main" noGrp="1"/>
          </p:cNvSpPr>
          <p:nvPr>
            <p:ph type="body"/>
          </p:nvPr>
        </p:nvSpPr>
        <p:spPr>
          <a:xfrm xmlns:a="http://schemas.openxmlformats.org/drawingml/2006/main">
            <a:off x="3124200" y="6324600"/>
            <a:ext cx="2895600" cy="365125"/>
          </a:xfrm>
          <a:prstGeom xmlns:a="http://schemas.openxmlformats.org/drawingml/2006/main" prst="rect">
            <a:avLst/>
          </a:prstGeom>
        </p:spPr>
        <p:txBody>
          <a:bodyPr xmlns:a="http://schemas.openxmlformats.org/drawingml/2006/main" vert="horz" lIns="91440" tIns="45720" rIns="91440" bIns="45720" rtlCol="0" anchor="t">
            <a:normAutofit/>
          </a:bodyPr>
          <a:p xmlns:a="http://schemas.openxmlformats.org/drawingml/2006/main"/>
        </p:txBody>
      </p:sp>
      <p:sp>
        <p:nvSpPr>
          <p:cNvPr id="6" name="Right Footer"/>
          <p:cNvSpPr>
            <a:spLocks xmlns:a="http://schemas.openxmlformats.org/drawingml/2006/main" noGrp="1"/>
          </p:cNvSpPr>
          <p:nvPr>
            <p:ph type="body"/>
          </p:nvPr>
        </p:nvSpPr>
        <p:spPr>
          <a:xfrm xmlns:a="http://schemas.openxmlformats.org/drawingml/2006/main">
            <a:off x="6553200" y="6324600"/>
            <a:ext cx="2133600" cy="365125"/>
          </a:xfrm>
          <a:prstGeom xmlns:a="http://schemas.openxmlformats.org/drawingml/2006/main" prst="rect">
            <a:avLst/>
          </a:prstGeom>
        </p:spPr>
        <p:txBody>
          <a:bodyPr xmlns:a="http://schemas.openxmlformats.org/drawingml/2006/main" vert="horz" lIns="91440" tIns="45720" rIns="91440" bIns="45720" rtlCol="0" anchor="t">
            <a:normAutofit/>
          </a:bodyPr>
          <a:p xmlns:a="http://schemas.openxmlformats.org/drawingml/2006/main"/>
        </p:txBody>
      </p:sp>
      <p:sp>
        <p:nvSpPr>
          <p:cNvPr id="7" name="Content"/>
          <p:cNvSpPr>
            <a:spLocks xmlns:a="http://schemas.openxmlformats.org/drawingml/2006/main" noGrp="1"/>
          </p:cNvSpPr>
          <p:nvPr>
            <p:ph type="body"/>
          </p:nvPr>
        </p:nvSpPr>
        <p:spPr>
          <a:xfrm xmlns:a="http://schemas.openxmlformats.org/drawingml/2006/main">
            <a:off x="457200" y="609600"/>
            <a:ext cx="8229600" cy="5638800"/>
          </a:xfrm>
          <a:prstGeom xmlns:a="http://schemas.openxmlformats.org/drawingml/2006/main" prst="rect">
            <a:avLst/>
          </a:prstGeom>
        </p:spPr>
        <p:txBody>
          <a:bodyPr xmlns:a="http://schemas.openxmlformats.org/drawingml/2006/main" vert="horz" lIns="91440" tIns="45720" rIns="91440" bIns="45720" rtlCol="0" anchor="t">
            <a:normAutofit/>
          </a:bodyPr>
          <a:p xmlns:a="http://schemas.openxmlformats.org/drawingml/2006/main"/>
        </p:txBody>
      </p:sp>
    </p:spTree>
  </p:cSld>
  <p:clrMapOvr>
    <a:masterClrMapping xmlns:a="http://schemas.openxmlformats.org/drawingml/2006/main"/>
  </p:clrMapOvr>
</p:sldLayout>
</file>

<file path=ppt/slideLayouts/slideLayout2.xml><?xml version="1.0" encoding="utf-8"?>
<p:sldLayout xmlns:p="http://schemas.openxmlformats.org/presentationml/2006/main" preserve="1">
  <p:cSld name="THA Slide">
    <p:spTree>
      <p:nvGrpSpPr>
        <p:cNvPr id="1" name=""/>
        <p:cNvGrpSpPr/>
        <p:nvPr/>
      </p:nvGrpSpPr>
      <p:grpSpPr>
        <a:xfrm xmlns:a="http://schemas.openxmlformats.org/drawingml/2006/main">
          <a:off x="0" y="0"/>
          <a:ext cx="0" cy="0"/>
          <a:chOff x="0" y="0"/>
          <a:chExt cx="0" cy="0"/>
        </a:xfrm>
      </p:grpSpPr>
      <p:sp>
        <p:nvSpPr>
          <p:cNvPr id="1" name="Left Header"/>
          <p:cNvSpPr>
            <a:spLocks xmlns:a="http://schemas.openxmlformats.org/drawingml/2006/main" noGrp="1"/>
          </p:cNvSpPr>
          <p:nvPr>
            <p:ph type="body"/>
          </p:nvPr>
        </p:nvSpPr>
        <p:spPr>
          <a:xfrm xmlns:a="http://schemas.openxmlformats.org/drawingml/2006/main">
            <a:off x="457200" y="152400"/>
            <a:ext cx="2133600" cy="365125"/>
          </a:xfrm>
          <a:prstGeom xmlns:a="http://schemas.openxmlformats.org/drawingml/2006/main" prst="rect">
            <a:avLst/>
          </a:prstGeom>
        </p:spPr>
        <p:txBody>
          <a:bodyPr xmlns:a="http://schemas.openxmlformats.org/drawingml/2006/main" vert="horz" lIns="91440" tIns="45720" rIns="91440" bIns="45720" rtlCol="0" anchor="t">
            <a:normAutofit/>
          </a:bodyPr>
          <a:p xmlns:a="http://schemas.openxmlformats.org/drawingml/2006/main"/>
        </p:txBody>
      </p:sp>
      <p:sp>
        <p:nvSpPr>
          <p:cNvPr id="2" name="Middle Header"/>
          <p:cNvSpPr>
            <a:spLocks xmlns:a="http://schemas.openxmlformats.org/drawingml/2006/main" noGrp="1"/>
          </p:cNvSpPr>
          <p:nvPr>
            <p:ph type="body"/>
          </p:nvPr>
        </p:nvSpPr>
        <p:spPr>
          <a:xfrm xmlns:a="http://schemas.openxmlformats.org/drawingml/2006/main">
            <a:off x="3124200" y="152400"/>
            <a:ext cx="2895600" cy="365125"/>
          </a:xfrm>
          <a:prstGeom xmlns:a="http://schemas.openxmlformats.org/drawingml/2006/main" prst="rect">
            <a:avLst/>
          </a:prstGeom>
        </p:spPr>
        <p:txBody>
          <a:bodyPr xmlns:a="http://schemas.openxmlformats.org/drawingml/2006/main" vert="horz" lIns="91440" tIns="45720" rIns="91440" bIns="45720" rtlCol="0" anchor="t">
            <a:normAutofit/>
          </a:bodyPr>
          <a:p xmlns:a="http://schemas.openxmlformats.org/drawingml/2006/main"/>
        </p:txBody>
      </p:sp>
      <p:sp>
        <p:nvSpPr>
          <p:cNvPr id="3" name="Right Header"/>
          <p:cNvSpPr>
            <a:spLocks xmlns:a="http://schemas.openxmlformats.org/drawingml/2006/main" noGrp="1"/>
          </p:cNvSpPr>
          <p:nvPr>
            <p:ph type="body"/>
          </p:nvPr>
        </p:nvSpPr>
        <p:spPr>
          <a:xfrm xmlns:a="http://schemas.openxmlformats.org/drawingml/2006/main">
            <a:off x="6553200" y="152400"/>
            <a:ext cx="2133600" cy="365125"/>
          </a:xfrm>
          <a:prstGeom xmlns:a="http://schemas.openxmlformats.org/drawingml/2006/main" prst="rect">
            <a:avLst/>
          </a:prstGeom>
        </p:spPr>
        <p:txBody>
          <a:bodyPr xmlns:a="http://schemas.openxmlformats.org/drawingml/2006/main" vert="horz" lIns="91440" tIns="45720" rIns="91440" bIns="45720" rtlCol="0" anchor="t">
            <a:normAutofit/>
          </a:bodyPr>
          <a:p xmlns:a="http://schemas.openxmlformats.org/drawingml/2006/main"/>
        </p:txBody>
      </p:sp>
      <p:sp>
        <p:nvSpPr>
          <p:cNvPr id="4" name="Left Footer"/>
          <p:cNvSpPr>
            <a:spLocks xmlns:a="http://schemas.openxmlformats.org/drawingml/2006/main" noGrp="1"/>
          </p:cNvSpPr>
          <p:nvPr>
            <p:ph type="body"/>
          </p:nvPr>
        </p:nvSpPr>
        <p:spPr>
          <a:xfrm xmlns:a="http://schemas.openxmlformats.org/drawingml/2006/main">
            <a:off x="457200" y="6324600"/>
            <a:ext cx="2133600" cy="365125"/>
          </a:xfrm>
          <a:prstGeom xmlns:a="http://schemas.openxmlformats.org/drawingml/2006/main" prst="rect">
            <a:avLst/>
          </a:prstGeom>
        </p:spPr>
        <p:txBody>
          <a:bodyPr xmlns:a="http://schemas.openxmlformats.org/drawingml/2006/main" vert="horz" lIns="91440" tIns="45720" rIns="91440" bIns="45720" rtlCol="0" anchor="t">
            <a:normAutofit/>
          </a:bodyPr>
          <a:p xmlns:a="http://schemas.openxmlformats.org/drawingml/2006/main"/>
        </p:txBody>
      </p:sp>
      <p:sp>
        <p:nvSpPr>
          <p:cNvPr id="5" name="Middle Footer"/>
          <p:cNvSpPr>
            <a:spLocks xmlns:a="http://schemas.openxmlformats.org/drawingml/2006/main" noGrp="1"/>
          </p:cNvSpPr>
          <p:nvPr>
            <p:ph type="body"/>
          </p:nvPr>
        </p:nvSpPr>
        <p:spPr>
          <a:xfrm xmlns:a="http://schemas.openxmlformats.org/drawingml/2006/main">
            <a:off x="3124200" y="6324600"/>
            <a:ext cx="2895600" cy="365125"/>
          </a:xfrm>
          <a:prstGeom xmlns:a="http://schemas.openxmlformats.org/drawingml/2006/main" prst="rect">
            <a:avLst/>
          </a:prstGeom>
        </p:spPr>
        <p:txBody>
          <a:bodyPr xmlns:a="http://schemas.openxmlformats.org/drawingml/2006/main" vert="horz" lIns="91440" tIns="45720" rIns="91440" bIns="45720" rtlCol="0" anchor="t">
            <a:normAutofit/>
          </a:bodyPr>
          <a:p xmlns:a="http://schemas.openxmlformats.org/drawingml/2006/main"/>
        </p:txBody>
      </p:sp>
      <p:sp>
        <p:nvSpPr>
          <p:cNvPr id="6" name="Right Footer"/>
          <p:cNvSpPr>
            <a:spLocks xmlns:a="http://schemas.openxmlformats.org/drawingml/2006/main" noGrp="1"/>
          </p:cNvSpPr>
          <p:nvPr>
            <p:ph type="body"/>
          </p:nvPr>
        </p:nvSpPr>
        <p:spPr>
          <a:xfrm xmlns:a="http://schemas.openxmlformats.org/drawingml/2006/main">
            <a:off x="6553200" y="6324600"/>
            <a:ext cx="2133600" cy="365125"/>
          </a:xfrm>
          <a:prstGeom xmlns:a="http://schemas.openxmlformats.org/drawingml/2006/main" prst="rect">
            <a:avLst/>
          </a:prstGeom>
        </p:spPr>
        <p:txBody>
          <a:bodyPr xmlns:a="http://schemas.openxmlformats.org/drawingml/2006/main" vert="horz" lIns="91440" tIns="45720" rIns="91440" bIns="45720" rtlCol="0" anchor="t">
            <a:normAutofit/>
          </a:bodyPr>
          <a:p xmlns:a="http://schemas.openxmlformats.org/drawingml/2006/main"/>
        </p:txBody>
      </p:sp>
      <p:sp>
        <p:nvSpPr>
          <p:cNvPr id="7" name="Left Content"/>
          <p:cNvSpPr>
            <a:spLocks xmlns:a="http://schemas.openxmlformats.org/drawingml/2006/main" noGrp="1"/>
          </p:cNvSpPr>
          <p:nvPr>
            <p:ph type="body"/>
          </p:nvPr>
        </p:nvSpPr>
        <p:spPr>
          <a:xfrm xmlns:a="http://schemas.openxmlformats.org/drawingml/2006/main">
            <a:off x="457200" y="609600"/>
            <a:ext cx="4114800" cy="5638800"/>
          </a:xfrm>
          <a:prstGeom xmlns:a="http://schemas.openxmlformats.org/drawingml/2006/main" prst="rect">
            <a:avLst/>
          </a:prstGeom>
        </p:spPr>
        <p:txBody>
          <a:bodyPr xmlns:a="http://schemas.openxmlformats.org/drawingml/2006/main" vert="horz" lIns="91440" tIns="45720" rIns="91440" bIns="45720" rtlCol="0" anchor="t">
            <a:normAutofit/>
          </a:bodyPr>
          <a:p xmlns:a="http://schemas.openxmlformats.org/drawingml/2006/main"/>
        </p:txBody>
      </p:sp>
      <p:sp>
        <p:nvSpPr>
          <p:cNvPr id="8" name="Right Content"/>
          <p:cNvSpPr>
            <a:spLocks xmlns:a="http://schemas.openxmlformats.org/drawingml/2006/main" noGrp="1"/>
          </p:cNvSpPr>
          <p:nvPr>
            <p:ph type="body"/>
          </p:nvPr>
        </p:nvSpPr>
        <p:spPr>
          <a:xfrm xmlns:a="http://schemas.openxmlformats.org/drawingml/2006/main">
            <a:off x="4572000" y="609600"/>
            <a:ext cx="4114800" cy="5638800"/>
          </a:xfrm>
          <a:prstGeom xmlns:a="http://schemas.openxmlformats.org/drawingml/2006/main" prst="rect">
            <a:avLst/>
          </a:prstGeom>
        </p:spPr>
        <p:txBody>
          <a:bodyPr xmlns:a="http://schemas.openxmlformats.org/drawingml/2006/main" vert="horz" lIns="91440" tIns="45720" rIns="91440" bIns="45720" rtlCol="0" anchor="t">
            <a:normAutofit/>
          </a:bodyPr>
          <a:p xmlns:a="http://schemas.openxmlformats.org/drawingml/2006/main"/>
        </p:txBody>
      </p:sp>
    </p:spTree>
  </p:cSld>
  <p:clrMapOvr>
    <a:masterClrMapping xmlns:a="http://schemas.openxmlformats.org/drawingml/2006/main"/>
  </p:clrMapOvr>
</p:sldLayout>
</file>

<file path=ppt/slideLayouts/slideLayout3.xml><?xml version="1.0" encoding="utf-8"?>
<p:sldLayout xmlns:p="http://schemas.openxmlformats.org/presentationml/2006/main" preserve="1">
  <p:cSld name="THA Slide">
    <p:spTree>
      <p:nvGrpSpPr>
        <p:cNvPr id="1" name=""/>
        <p:cNvGrpSpPr/>
        <p:nvPr/>
      </p:nvGrpSpPr>
      <p:grpSpPr>
        <a:xfrm xmlns:a="http://schemas.openxmlformats.org/drawingml/2006/main">
          <a:off x="0" y="0"/>
          <a:ext cx="0" cy="0"/>
          <a:chOff x="0" y="0"/>
          <a:chExt cx="0" cy="0"/>
        </a:xfrm>
      </p:grpSpPr>
      <p:sp>
        <p:nvSpPr>
          <p:cNvPr id="1" name="Left Header"/>
          <p:cNvSpPr>
            <a:spLocks xmlns:a="http://schemas.openxmlformats.org/drawingml/2006/main" noGrp="1"/>
          </p:cNvSpPr>
          <p:nvPr>
            <p:ph type="body"/>
          </p:nvPr>
        </p:nvSpPr>
        <p:spPr>
          <a:xfrm xmlns:a="http://schemas.openxmlformats.org/drawingml/2006/main">
            <a:off x="457200" y="152400"/>
            <a:ext cx="2133600" cy="365125"/>
          </a:xfrm>
          <a:prstGeom xmlns:a="http://schemas.openxmlformats.org/drawingml/2006/main" prst="rect">
            <a:avLst/>
          </a:prstGeom>
        </p:spPr>
        <p:txBody>
          <a:bodyPr xmlns:a="http://schemas.openxmlformats.org/drawingml/2006/main" vert="horz" lIns="91440" tIns="45720" rIns="91440" bIns="45720" rtlCol="0" anchor="t">
            <a:normAutofit/>
          </a:bodyPr>
          <a:p xmlns:a="http://schemas.openxmlformats.org/drawingml/2006/main"/>
        </p:txBody>
      </p:sp>
      <p:sp>
        <p:nvSpPr>
          <p:cNvPr id="2" name="Middle Header"/>
          <p:cNvSpPr>
            <a:spLocks xmlns:a="http://schemas.openxmlformats.org/drawingml/2006/main" noGrp="1"/>
          </p:cNvSpPr>
          <p:nvPr>
            <p:ph type="body"/>
          </p:nvPr>
        </p:nvSpPr>
        <p:spPr>
          <a:xfrm xmlns:a="http://schemas.openxmlformats.org/drawingml/2006/main">
            <a:off x="3124200" y="152400"/>
            <a:ext cx="2895600" cy="365125"/>
          </a:xfrm>
          <a:prstGeom xmlns:a="http://schemas.openxmlformats.org/drawingml/2006/main" prst="rect">
            <a:avLst/>
          </a:prstGeom>
        </p:spPr>
        <p:txBody>
          <a:bodyPr xmlns:a="http://schemas.openxmlformats.org/drawingml/2006/main" vert="horz" lIns="91440" tIns="45720" rIns="91440" bIns="45720" rtlCol="0" anchor="t">
            <a:normAutofit/>
          </a:bodyPr>
          <a:p xmlns:a="http://schemas.openxmlformats.org/drawingml/2006/main"/>
        </p:txBody>
      </p:sp>
      <p:sp>
        <p:nvSpPr>
          <p:cNvPr id="3" name="Right Header"/>
          <p:cNvSpPr>
            <a:spLocks xmlns:a="http://schemas.openxmlformats.org/drawingml/2006/main" noGrp="1"/>
          </p:cNvSpPr>
          <p:nvPr>
            <p:ph type="body"/>
          </p:nvPr>
        </p:nvSpPr>
        <p:spPr>
          <a:xfrm xmlns:a="http://schemas.openxmlformats.org/drawingml/2006/main">
            <a:off x="6553200" y="152400"/>
            <a:ext cx="2133600" cy="365125"/>
          </a:xfrm>
          <a:prstGeom xmlns:a="http://schemas.openxmlformats.org/drawingml/2006/main" prst="rect">
            <a:avLst/>
          </a:prstGeom>
        </p:spPr>
        <p:txBody>
          <a:bodyPr xmlns:a="http://schemas.openxmlformats.org/drawingml/2006/main" vert="horz" lIns="91440" tIns="45720" rIns="91440" bIns="45720" rtlCol="0" anchor="t">
            <a:normAutofit/>
          </a:bodyPr>
          <a:p xmlns:a="http://schemas.openxmlformats.org/drawingml/2006/main"/>
        </p:txBody>
      </p:sp>
      <p:sp>
        <p:nvSpPr>
          <p:cNvPr id="4" name="Left Footer"/>
          <p:cNvSpPr>
            <a:spLocks xmlns:a="http://schemas.openxmlformats.org/drawingml/2006/main" noGrp="1"/>
          </p:cNvSpPr>
          <p:nvPr>
            <p:ph type="body"/>
          </p:nvPr>
        </p:nvSpPr>
        <p:spPr>
          <a:xfrm xmlns:a="http://schemas.openxmlformats.org/drawingml/2006/main">
            <a:off x="457200" y="6324600"/>
            <a:ext cx="2133600" cy="365125"/>
          </a:xfrm>
          <a:prstGeom xmlns:a="http://schemas.openxmlformats.org/drawingml/2006/main" prst="rect">
            <a:avLst/>
          </a:prstGeom>
        </p:spPr>
        <p:txBody>
          <a:bodyPr xmlns:a="http://schemas.openxmlformats.org/drawingml/2006/main" vert="horz" lIns="91440" tIns="45720" rIns="91440" bIns="45720" rtlCol="0" anchor="t">
            <a:normAutofit/>
          </a:bodyPr>
          <a:p xmlns:a="http://schemas.openxmlformats.org/drawingml/2006/main"/>
        </p:txBody>
      </p:sp>
      <p:sp>
        <p:nvSpPr>
          <p:cNvPr id="5" name="Middle Footer"/>
          <p:cNvSpPr>
            <a:spLocks xmlns:a="http://schemas.openxmlformats.org/drawingml/2006/main" noGrp="1"/>
          </p:cNvSpPr>
          <p:nvPr>
            <p:ph type="body"/>
          </p:nvPr>
        </p:nvSpPr>
        <p:spPr>
          <a:xfrm xmlns:a="http://schemas.openxmlformats.org/drawingml/2006/main">
            <a:off x="3124200" y="6324600"/>
            <a:ext cx="2895600" cy="365125"/>
          </a:xfrm>
          <a:prstGeom xmlns:a="http://schemas.openxmlformats.org/drawingml/2006/main" prst="rect">
            <a:avLst/>
          </a:prstGeom>
        </p:spPr>
        <p:txBody>
          <a:bodyPr xmlns:a="http://schemas.openxmlformats.org/drawingml/2006/main" vert="horz" lIns="91440" tIns="45720" rIns="91440" bIns="45720" rtlCol="0" anchor="t">
            <a:normAutofit/>
          </a:bodyPr>
          <a:p xmlns:a="http://schemas.openxmlformats.org/drawingml/2006/main"/>
        </p:txBody>
      </p:sp>
      <p:sp>
        <p:nvSpPr>
          <p:cNvPr id="6" name="Right Footer"/>
          <p:cNvSpPr>
            <a:spLocks xmlns:a="http://schemas.openxmlformats.org/drawingml/2006/main" noGrp="1"/>
          </p:cNvSpPr>
          <p:nvPr>
            <p:ph type="body"/>
          </p:nvPr>
        </p:nvSpPr>
        <p:spPr>
          <a:xfrm xmlns:a="http://schemas.openxmlformats.org/drawingml/2006/main">
            <a:off x="6553200" y="6324600"/>
            <a:ext cx="2133600" cy="365125"/>
          </a:xfrm>
          <a:prstGeom xmlns:a="http://schemas.openxmlformats.org/drawingml/2006/main" prst="rect">
            <a:avLst/>
          </a:prstGeom>
        </p:spPr>
        <p:txBody>
          <a:bodyPr xmlns:a="http://schemas.openxmlformats.org/drawingml/2006/main" vert="horz" lIns="91440" tIns="45720" rIns="91440" bIns="45720" rtlCol="0" anchor="t">
            <a:normAutofit/>
          </a:bodyPr>
          <a:p xmlns:a="http://schemas.openxmlformats.org/drawingml/2006/main"/>
        </p:txBody>
      </p:sp>
      <p:sp>
        <p:nvSpPr>
          <p:cNvPr id="7" name="Left Content"/>
          <p:cNvSpPr>
            <a:spLocks xmlns:a="http://schemas.openxmlformats.org/drawingml/2006/main" noGrp="1"/>
          </p:cNvSpPr>
          <p:nvPr>
            <p:ph type="body"/>
          </p:nvPr>
        </p:nvSpPr>
        <p:spPr>
          <a:xfrm xmlns:a="http://schemas.openxmlformats.org/drawingml/2006/main">
            <a:off x="457200" y="609600"/>
            <a:ext cx="2743200" cy="5638800"/>
          </a:xfrm>
          <a:prstGeom xmlns:a="http://schemas.openxmlformats.org/drawingml/2006/main" prst="rect">
            <a:avLst/>
          </a:prstGeom>
        </p:spPr>
        <p:txBody>
          <a:bodyPr xmlns:a="http://schemas.openxmlformats.org/drawingml/2006/main" vert="horz" lIns="91440" tIns="45720" rIns="91440" bIns="45720" rtlCol="0" anchor="t">
            <a:normAutofit/>
          </a:bodyPr>
          <a:p xmlns:a="http://schemas.openxmlformats.org/drawingml/2006/main"/>
        </p:txBody>
      </p:sp>
      <p:sp>
        <p:nvSpPr>
          <p:cNvPr id="8" name="Middle Content"/>
          <p:cNvSpPr>
            <a:spLocks xmlns:a="http://schemas.openxmlformats.org/drawingml/2006/main" noGrp="1"/>
          </p:cNvSpPr>
          <p:nvPr>
            <p:ph type="body"/>
          </p:nvPr>
        </p:nvSpPr>
        <p:spPr>
          <a:xfrm xmlns:a="http://schemas.openxmlformats.org/drawingml/2006/main">
            <a:off x="3200400" y="609600"/>
            <a:ext cx="2743200" cy="5638800"/>
          </a:xfrm>
          <a:prstGeom xmlns:a="http://schemas.openxmlformats.org/drawingml/2006/main" prst="rect">
            <a:avLst/>
          </a:prstGeom>
        </p:spPr>
        <p:txBody>
          <a:bodyPr xmlns:a="http://schemas.openxmlformats.org/drawingml/2006/main" vert="horz" lIns="91440" tIns="45720" rIns="91440" bIns="45720" rtlCol="0" anchor="t">
            <a:normAutofit/>
          </a:bodyPr>
          <a:p xmlns:a="http://schemas.openxmlformats.org/drawingml/2006/main"/>
        </p:txBody>
      </p:sp>
      <p:sp>
        <p:nvSpPr>
          <p:cNvPr id="9" name="Right Content"/>
          <p:cNvSpPr>
            <a:spLocks xmlns:a="http://schemas.openxmlformats.org/drawingml/2006/main" noGrp="1"/>
          </p:cNvSpPr>
          <p:nvPr>
            <p:ph type="body"/>
          </p:nvPr>
        </p:nvSpPr>
        <p:spPr>
          <a:xfrm xmlns:a="http://schemas.openxmlformats.org/drawingml/2006/main">
            <a:off x="5943600" y="609600"/>
            <a:ext cx="2743200" cy="5638800"/>
          </a:xfrm>
          <a:prstGeom xmlns:a="http://schemas.openxmlformats.org/drawingml/2006/main" prst="rect">
            <a:avLst/>
          </a:prstGeom>
        </p:spPr>
        <p:txBody>
          <a:bodyPr xmlns:a="http://schemas.openxmlformats.org/drawingml/2006/main" vert="horz" lIns="91440" tIns="45720" rIns="91440" bIns="45720" rtlCol="0" anchor="t">
            <a:normAutofit/>
          </a:bodyPr>
          <a:p xmlns:a="http://schemas.openxmlformats.org/drawingml/2006/main"/>
        </p:txBody>
      </p:sp>
    </p:spTree>
  </p:cSld>
  <p:clrMapOvr>
    <a:masterClrMapping xmlns:a="http://schemas.openxmlformats.org/drawingml/2006/main"/>
  </p:clrMapOvr>
</p:sldLayout>
</file>

<file path=ppt/slideMasters/_rels/slideMaster.xml.rels>&#65279;<?xml version="1.0" encoding="utf-8"?><Relationships xmlns="http://schemas.openxmlformats.org/package/2006/relationships"><Relationship Type="http://schemas.openxmlformats.org/officeDocument/2006/relationships/slideLayout" Target="/ppt/slideLayouts/slideLayout.xml" Id="R8493de06241d462c" /><Relationship Type="http://schemas.openxmlformats.org/officeDocument/2006/relationships/slideLayout" Target="/ppt/slideLayouts/slideLayout2.xml" Id="R35104d28405743d7" /><Relationship Type="http://schemas.openxmlformats.org/officeDocument/2006/relationships/slideLayout" Target="/ppt/slideLayouts/slideLayout3.xml" Id="R08e40f73b925476f" /><Relationship Type="http://schemas.openxmlformats.org/officeDocument/2006/relationships/theme" Target="/ppt/theme/theme.xml" Id="R672b2c0fdf5f4b4c" /></Relationships>
</file>

<file path=ppt/slideMasters/slideMaster.xml><?xml version="1.0" encoding="utf-8"?>
<p:sldMaster xmlns:a="http://schemas.openxmlformats.org/drawingml/2006/main" xmlns:p="http://schemas.openxmlformats.org/presentationml/2006/main">
  <p:cSld>
    <p:bg>
      <p:bgRef idx="1001">
        <a:schemeClr xmlns:a="http://schemas.openxmlformats.org/drawingml/2006/main" val="bg1"/>
      </p:bgRef>
    </p:bg>
    <p:spTree>
      <p:nvGrpSpPr>
        <p:cNvPr id="1" name=""/>
        <p:cNvGrpSpPr/>
        <p:nvPr/>
      </p:nvGrpSpPr>
      <p:grpSpPr>
        <a:xfrm xmlns:a="http://schemas.openxmlformats.org/drawingml/2006/main">
          <a:off x="0" y="0"/>
          <a:ext cx="0" cy="0"/>
          <a:chOff x="0" y="0"/>
          <a:chExt cx="0" cy="0"/>
        </a:xfrm>
      </p:grpSpPr>
    </p:spTree>
  </p:cSld>
  <p:clrMap bg1="lt1" tx1="dk1" bg2="lt2" tx2="dk2" accent1="accent1" accent2="accent2" accent3="accent3" accent4="accent4" accent5="accent5" accent6="accent6" hlink="hlink" folHlink="folHlink"/>
  <p:sldLayoutIdLst>
    <p:sldLayoutId xmlns:r="http://schemas.openxmlformats.org/officeDocument/2006/relationships" id="2147483649" r:id="R8493de06241d462c"/>
    <p:sldLayoutId xmlns:r="http://schemas.openxmlformats.org/officeDocument/2006/relationships" id="2147483650" r:id="R35104d28405743d7"/>
    <p:sldLayoutId xmlns:r="http://schemas.openxmlformats.org/officeDocument/2006/relationships" id="2147483651" r:id="R08e40f73b925476f"/>
  </p:sldLayoutIdLst>
  <p:txStyles>
    <p:titleStyle>
      <a:lvl1pPr xmlns:a="http://schemas.openxmlformats.org/drawingml/2006/main" algn="ctr" defTabSz="914400" rtl="0" eaLnBrk="1" latinLnBrk="0" hangingPunct="1">
        <a:spcBef>
          <a:spcPct val="0"/>
        </a:spcBef>
        <a:buNone/>
        <a:defRPr sz="1000" kern="1200">
          <a:solidFill>
            <a:schemeClr val="tx1"/>
          </a:solidFill>
          <a:latin typeface="+mj-lt"/>
          <a:ea typeface="+mj-ea"/>
          <a:cs typeface="+mj-cs"/>
        </a:defRPr>
      </a:lvl1pPr>
    </p:titleStyle>
    <p:bodyStyle>
      <a:lvl1pPr xmlns:a="http://schemas.openxmlformats.org/drawingml/2006/main" marL="342900" indent="-342900" algn="l" defTabSz="914400" rtl="0" eaLnBrk="1" latinLnBrk="0" hangingPunct="1">
        <a:spcBef>
          <a:spcPct val="20000"/>
        </a:spcBef>
        <a:buNone/>
        <a:defRPr sz="1000" kern="1200">
          <a:solidFill>
            <a:schemeClr val="tx1"/>
          </a:solidFill>
          <a:latin typeface="+mn-lt"/>
          <a:ea typeface="+mn-ea"/>
          <a:cs typeface="+mn-cs"/>
        </a:defRPr>
      </a:lvl1pPr>
      <a:lvl2pPr xmlns:a="http://schemas.openxmlformats.org/drawingml/2006/main" marL="685800" indent="-342900" algn="l" defTabSz="914400" rtl="0" eaLnBrk="1" latinLnBrk="0" hangingPunct="1">
        <a:spcBef>
          <a:spcPct val="20000"/>
        </a:spcBef>
        <a:buNone/>
        <a:defRPr sz="1000" kern="1200">
          <a:solidFill>
            <a:schemeClr val="tx1"/>
          </a:solidFill>
          <a:latin typeface="+mn-lt"/>
          <a:ea typeface="+mn-ea"/>
          <a:cs typeface="+mn-cs"/>
        </a:defRPr>
      </a:lvl2pPr>
      <a:lvl3pPr xmlns:a="http://schemas.openxmlformats.org/drawingml/2006/main" marL="1028700" indent="-342900" algn="l" defTabSz="914400" rtl="0" eaLnBrk="1" latinLnBrk="0" hangingPunct="1">
        <a:spcBef>
          <a:spcPct val="20000"/>
        </a:spcBef>
        <a:buNone/>
        <a:defRPr sz="1000" kern="1200">
          <a:solidFill>
            <a:schemeClr val="tx1"/>
          </a:solidFill>
          <a:latin typeface="+mn-lt"/>
          <a:ea typeface="+mn-ea"/>
          <a:cs typeface="+mn-cs"/>
        </a:defRPr>
      </a:lvl3pPr>
    </p:bodyStyle>
    <p:otherStyle>
      <a:defPPr xmlns:a="http://schemas.openxmlformats.org/drawingml/2006/main">
        <a:defRPr lang="en-US"/>
      </a:defPPr>
      <a:lvl1pPr xmlns:a="http://schemas.openxmlformats.org/drawingml/2006/main" marL="0" algn="l" defTabSz="914400" rtl="0" eaLnBrk="1" latinLnBrk="0" hangingPunct="1">
        <a:defRPr sz="1000" kern="1200">
          <a:solidFill>
            <a:schemeClr val="tx1"/>
          </a:solidFill>
          <a:latin typeface="+mn-lt"/>
          <a:ea typeface="+mn-ea"/>
          <a:cs typeface="+mn-cs"/>
        </a:defRPr>
      </a:lvl1pPr>
    </p:otherStyle>
  </p:txStyles>
</p:sldMaster>
</file>

<file path=ppt/slides/_rels/slide.xml.rels>&#65279;<?xml version="1.0" encoding="utf-8"?><Relationships xmlns="http://schemas.openxmlformats.org/package/2006/relationships"><Relationship Type="http://schemas.openxmlformats.org/officeDocument/2006/relationships/slideLayout" Target="/ppt/slideLayouts/slideLayout.xml" Id="Rb15675727852491a" /></Relationships>
</file>

<file path=ppt/slides/_rels/slide2.xml.rels>&#65279;<?xml version="1.0" encoding="utf-8"?><Relationships xmlns="http://schemas.openxmlformats.org/package/2006/relationships"><Relationship Type="http://schemas.openxmlformats.org/officeDocument/2006/relationships/slideLayout" Target="/ppt/slideLayouts/slideLayout.xml" Id="R789874a425b74dc2" /></Relationships>
</file>

<file path=ppt/slides/_rels/slide3.xml.rels>&#65279;<?xml version="1.0" encoding="utf-8"?><Relationships xmlns="http://schemas.openxmlformats.org/package/2006/relationships"><Relationship Type="http://schemas.openxmlformats.org/officeDocument/2006/relationships/slideLayout" Target="/ppt/slideLayouts/slideLayout.xml" Id="R2a12f9de843c4284" /></Relationships>
</file>

<file path=ppt/slides/_rels/slide4.xml.rels>&#65279;<?xml version="1.0" encoding="utf-8"?><Relationships xmlns="http://schemas.openxmlformats.org/package/2006/relationships"><Relationship Type="http://schemas.openxmlformats.org/officeDocument/2006/relationships/slideLayout" Target="/ppt/slideLayouts/slideLayout.xml" Id="Rd667b718509a463e" /></Relationships>
</file>

<file path=ppt/slides/_rels/slide5.xml.rels>&#65279;<?xml version="1.0" encoding="utf-8"?><Relationships xmlns="http://schemas.openxmlformats.org/package/2006/relationships"><Relationship Type="http://schemas.openxmlformats.org/officeDocument/2006/relationships/slideLayout" Target="/ppt/slideLayouts/slideLayout.xml" Id="Rda40e480925d4ae9" /></Relationships>
</file>

<file path=ppt/slides/_rels/slide6.xml.rels>&#65279;<?xml version="1.0" encoding="utf-8"?><Relationships xmlns="http://schemas.openxmlformats.org/package/2006/relationships"><Relationship Type="http://schemas.openxmlformats.org/officeDocument/2006/relationships/slideLayout" Target="/ppt/slideLayouts/slideLayout.xml" Id="Rb535ac9ea8804641" /></Relationships>
</file>

<file path=ppt/slides/slide.xml><?xml version="1.0" encoding="utf-8"?>
<p:sld xmlns:a="http://schemas.openxmlformats.org/drawingml/2006/main" xmlns:p="http://schemas.openxmlformats.org/presentationml/2006/main">
  <p:cSld>
    <p:spTree>
      <p:nvGrpSpPr>
        <p:cNvPr id="1" name=""/>
        <p:cNvGrpSpPr/>
        <p:nvPr/>
      </p:nvGrpSpPr>
      <p:grpSpPr>
        <a:xfrm xmlns:a="http://schemas.openxmlformats.org/drawingml/2006/main">
          <a:off x="0" y="0"/>
          <a:ext cx="0" cy="0"/>
          <a:chOff x="0" y="0"/>
          <a:chExt cx="0" cy="0"/>
        </a:xfrm>
      </p:grpSpPr>
      <p:sp>
        <p:nvSpPr>
          <p:cNvPr id="1" name="Left Header"/>
          <p:cNvSpPr>
            <a:spLocks noGrp="1"/>
          </p:cNvSpPr>
          <p:nvPr>
            <p:ph type="body"/>
          </p:nvPr>
        </p:nvSpPr>
        <p:spPr>
          <a:xfrm>
            <a:off x="457200" y="152400"/>
            <a:ext cx="2133600" cy="365125"/>
          </a:xfrm>
          <a:prstGeom prst="rect">
            <a:avLst/>
          </a:prstGeom>
        </p:spPr>
        <p:txBody>
          <a:bodyPr vert="horz" lIns="91440" tIns="45720" rIns="91440" bIns="45720" rtlCol="0" anchor="t">
            <a:normAutofit/>
          </a:bodyPr>
          <a:p/>
        </p:txBody>
      </p:sp>
      <p:sp>
        <p:nvSpPr>
          <p:cNvPr id="2" name="Middle Header"/>
          <p:cNvSpPr>
            <a:spLocks noGrp="1"/>
          </p:cNvSpPr>
          <p:nvPr>
            <p:ph type="body"/>
          </p:nvPr>
        </p:nvSpPr>
        <p:spPr>
          <a:xfrm>
            <a:off x="3124200" y="152400"/>
            <a:ext cx="2895600" cy="365125"/>
          </a:xfrm>
          <a:prstGeom prst="rect">
            <a:avLst/>
          </a:prstGeom>
        </p:spPr>
        <p:txBody>
          <a:bodyPr vert="horz" lIns="91440" tIns="45720" rIns="91440" bIns="45720" rtlCol="0" anchor="t">
            <a:normAutofit/>
          </a:bodyPr>
          <a:p/>
        </p:txBody>
      </p:sp>
      <p:sp>
        <p:nvSpPr>
          <p:cNvPr id="3" name="Right Header"/>
          <p:cNvSpPr>
            <a:spLocks noGrp="1"/>
          </p:cNvSpPr>
          <p:nvPr>
            <p:ph type="body"/>
          </p:nvPr>
        </p:nvSpPr>
        <p:spPr>
          <a:xfrm>
            <a:off x="6553200" y="152400"/>
            <a:ext cx="2133600" cy="365125"/>
          </a:xfrm>
          <a:prstGeom prst="rect">
            <a:avLst/>
          </a:prstGeom>
        </p:spPr>
        <p:txBody>
          <a:bodyPr vert="horz" lIns="91440" tIns="45720" rIns="91440" bIns="45720" rtlCol="0" anchor="t">
            <a:normAutofit/>
          </a:bodyPr>
          <a:p/>
        </p:txBody>
      </p:sp>
      <p:sp>
        <p:nvSpPr>
          <p:cNvPr id="4" name="Left Footer"/>
          <p:cNvSpPr>
            <a:spLocks noGrp="1"/>
          </p:cNvSpPr>
          <p:nvPr>
            <p:ph type="body"/>
          </p:nvPr>
        </p:nvSpPr>
        <p:spPr>
          <a:xfrm>
            <a:off x="457200" y="6324600"/>
            <a:ext cx="2133600" cy="365125"/>
          </a:xfrm>
          <a:prstGeom prst="rect">
            <a:avLst/>
          </a:prstGeom>
        </p:spPr>
        <p:txBody>
          <a:bodyPr vert="horz" lIns="91440" tIns="45720" rIns="91440" bIns="45720" rtlCol="0" anchor="t">
            <a:normAutofit/>
          </a:bodyPr>
          <a:p/>
        </p:txBody>
      </p:sp>
      <p:sp>
        <p:nvSpPr>
          <p:cNvPr id="5" name="Middle Footer"/>
          <p:cNvSpPr>
            <a:spLocks noGrp="1"/>
          </p:cNvSpPr>
          <p:nvPr>
            <p:ph type="body"/>
          </p:nvPr>
        </p:nvSpPr>
        <p:spPr>
          <a:xfrm>
            <a:off x="3124200" y="6324600"/>
            <a:ext cx="2895600" cy="365125"/>
          </a:xfrm>
          <a:prstGeom prst="rect">
            <a:avLst/>
          </a:prstGeom>
        </p:spPr>
        <p:txBody>
          <a:bodyPr vert="horz" lIns="91440" tIns="45720" rIns="91440" bIns="45720" rtlCol="0" anchor="t">
            <a:normAutofit/>
          </a:bodyPr>
          <a:p/>
        </p:txBody>
      </p:sp>
      <p:sp>
        <p:nvSpPr>
          <p:cNvPr id="6" name="Right Footer"/>
          <p:cNvSpPr>
            <a:spLocks noGrp="1"/>
          </p:cNvSpPr>
          <p:nvPr>
            <p:ph type="body"/>
          </p:nvPr>
        </p:nvSpPr>
        <p:spPr>
          <a:xfrm>
            <a:off x="6553200" y="6324600"/>
            <a:ext cx="2133600" cy="365125"/>
          </a:xfrm>
          <a:prstGeom prst="rect">
            <a:avLst/>
          </a:prstGeom>
        </p:spPr>
        <p:txBody>
          <a:bodyPr vert="horz" lIns="91440" tIns="45720" rIns="91440" bIns="45720" rtlCol="0" anchor="t">
            <a:normAutofit/>
          </a:bodyPr>
          <a:p/>
        </p:txBody>
      </p:sp>
      <p:sp>
        <p:nvSpPr>
          <p:cNvPr id="7" name="Content"/>
          <p:cNvSpPr>
            <a:spLocks noGrp="1"/>
          </p:cNvSpPr>
          <p:nvPr>
            <p:ph type="body"/>
          </p:nvPr>
        </p:nvSpPr>
        <p:spPr>
          <a:xfrm>
            <a:off x="457200" y="609600"/>
            <a:ext cx="8229600" cy="5638800"/>
          </a:xfrm>
          <a:prstGeom prst="rect">
            <a:avLst/>
          </a:prstGeom>
        </p:spPr>
        <p:txBody>
          <a:bodyPr vert="horz" lIns="91440" tIns="45720" rIns="91440" bIns="45720" rtlCol="0" anchor="t">
            <a:normAutofit/>
          </a:bodyPr>
          <a:p>
            <a:pPr lvl="0" algn="l"/>
            <a:r>
              <a:rPr lang="en-US" sz="1000" b="0" i="0" u="none">
                <a:solidFill>
                  <a:srgbClr val="000000"/>
                </a:solidFill>
                <a:latin typeface="Arial"/>
              </a:rPr>
              <a:t>Flight Test Area: </a:t>
            </a:r>
            <a:r>
              <a:rPr lang="en-US" sz="1000" b="0" i="0" u="none">
                <a:solidFill>
                  <a:srgbClr val="000000"/>
                </a:solidFill>
                <a:latin typeface="Arial"/>
              </a:rPr>
              <a:t>Commercial Certification (FAA)</a:t>
            </a:r>
          </a:p>
          <a:p>
            <a:pPr lvl="0" algn="l"/>
            <a:r>
              <a:rPr lang="en-US" sz="1000" b="0" i="0" u="none">
                <a:solidFill>
                  <a:srgbClr val="000000"/>
                </a:solidFill>
                <a:latin typeface="Arial"/>
              </a:rPr>
              <a:t>Document Number: </a:t>
            </a:r>
            <a:r>
              <a:rPr lang="en-US" sz="1000" b="0" i="0" u="none">
                <a:solidFill>
                  <a:srgbClr val="000000"/>
                </a:solidFill>
                <a:latin typeface="Arial"/>
              </a:rPr>
              <a:t>27.1323</a:t>
            </a:r>
          </a:p>
          <a:p>
            <a:pPr lvl="0" algn="l"/>
            <a:r>
              <a:rPr lang="en-US" sz="1000" b="0" i="0" u="none">
                <a:solidFill>
                  <a:srgbClr val="000000"/>
                </a:solidFill>
                <a:latin typeface="Arial"/>
              </a:rPr>
              <a:t>Document Title: </a:t>
            </a:r>
            <a:r>
              <a:rPr lang="en-US" sz="1000" b="0" i="0" u="none">
                <a:solidFill>
                  <a:srgbClr val="000000"/>
                </a:solidFill>
                <a:latin typeface="Arial"/>
              </a:rPr>
              <a:t>Airspeed Indicating System</a:t>
            </a:r>
          </a:p>
          <a:p>
            <a:pPr lvl="0" algn="l"/>
            <a:r>
              <a:rPr lang="en-US" sz="1000" b="0" i="0" u="none">
                <a:solidFill>
                  <a:srgbClr val="000000"/>
                </a:solidFill>
                <a:latin typeface="Arial"/>
              </a:rPr>
              <a:t>Discipline: </a:t>
            </a:r>
            <a:r>
              <a:rPr lang="en-US" sz="1000" b="0" i="0" u="none">
                <a:solidFill>
                  <a:srgbClr val="000000"/>
                </a:solidFill>
                <a:latin typeface="Arial"/>
              </a:rPr>
              <a:t>pitot-statics</a:t>
            </a:r>
          </a:p>
          <a:p>
            <a:pPr lvl="0" algn="l"/>
            <a:r>
              <a:rPr lang="en-US" sz="1000" b="0" i="0" u="none">
                <a:solidFill>
                  <a:srgbClr val="000000"/>
                </a:solidFill>
                <a:latin typeface="Arial"/>
              </a:rPr>
              <a:t>Maneuver Title: </a:t>
            </a:r>
            <a:r>
              <a:rPr lang="en-US" sz="1000" b="0" i="0" u="none">
                <a:solidFill>
                  <a:srgbClr val="000000"/>
                </a:solidFill>
                <a:latin typeface="Arial"/>
              </a:rPr>
              <a:t>Trailing Bomb</a:t>
            </a:r>
          </a:p>
          <a:p>
            <a:pPr lvl="0" algn="l"/>
            <a:r>
              <a:rPr lang="en-US" sz="1000" b="0" i="0" u="none">
                <a:solidFill>
                  <a:srgbClr val="000000"/>
                </a:solidFill>
                <a:latin typeface="Arial"/>
              </a:rPr>
              <a:t>Maneuver Description: </a:t>
            </a:r>
            <a:r>
              <a:rPr lang="en-US" sz="1000" b="0" i="0" u="none">
                <a:solidFill>
                  <a:srgbClr val="000000"/>
                </a:solidFill>
                <a:latin typeface="Arial"/>
              </a:rPr>
              <a:t>Constant speed runs are done in flight, both level and climbing or descending with a trailing reference sensor.  Actual pressure height and speed of the rotorcraft is then compared to the trailing bomb sensed pressure height and speed to determine errors as a function of rotorcraft speed and climb/descent rate.</a:t>
            </a:r>
          </a:p>
          <a:p>
            <a:pPr lvl="0" algn="l"/>
            <a:r>
              <a:rPr lang="en-US" sz="1000" b="0" i="0" u="none">
                <a:solidFill>
                  <a:srgbClr val="000000"/>
                </a:solidFill>
                <a:latin typeface="Arial"/>
              </a:rPr>
              <a:t>Hazard: </a:t>
            </a:r>
            <a:r>
              <a:rPr lang="en-US" sz="1000" b="0" i="0" u="none">
                <a:solidFill>
                  <a:srgbClr val="000000"/>
                </a:solidFill>
                <a:latin typeface="Arial"/>
              </a:rPr>
              <a:t>Separation of trailing device from aircraft.</a:t>
            </a:r>
          </a:p>
          <a:p>
            <a:pPr lvl="0" algn="l"/>
            <a:r>
              <a:rPr lang="en-US" sz="1000" b="0" i="0" u="none">
                <a:solidFill>
                  <a:srgbClr val="000000"/>
                </a:solidFill>
                <a:latin typeface="Arial"/>
              </a:rPr>
              <a:t>Aircraft Type(s): </a:t>
            </a:r>
            <a:r>
              <a:rPr lang="en-US" sz="1000" b="0" i="0" u="none">
                <a:solidFill>
                  <a:srgbClr val="000000"/>
                </a:solidFill>
                <a:latin typeface="Arial"/>
              </a:rPr>
              <a:t>Rotary</a:t>
            </a:r>
          </a:p>
          <a:p>
            <a:pPr lvl="0" algn="l"/>
            <a:r>
              <a:rPr lang="en-US" sz="1000" b="0" i="0" u="none">
                <a:solidFill>
                  <a:srgbClr val="000000"/>
                </a:solidFill>
                <a:latin typeface="Arial"/>
              </a:rPr>
              <a:t>Power Plant(s): </a:t>
            </a:r>
            <a:r>
              <a:rPr lang="en-US" sz="1000" b="0" i="0" u="none">
                <a:solidFill>
                  <a:srgbClr val="000000"/>
                </a:solidFill>
                <a:latin typeface="Arial"/>
              </a:rPr>
              <a:t>Turboprop, Recip</a:t>
            </a:r>
          </a:p>
          <a:p>
            <a:pPr lvl="0" algn="l"/>
            <a:r>
              <a:rPr lang="en-US" sz="1000" b="0" i="0" u="none">
                <a:solidFill>
                  <a:srgbClr val="000000"/>
                </a:solidFill>
                <a:latin typeface="Arial"/>
              </a:rPr>
              <a:t>Habitation: </a:t>
            </a:r>
            <a:r>
              <a:rPr lang="en-US" sz="1000" b="0" i="0" u="none">
                <a:solidFill>
                  <a:srgbClr val="000000"/>
                </a:solidFill>
                <a:latin typeface="Arial"/>
              </a:rPr>
              <a:t>Yes</a:t>
            </a:r>
          </a:p>
          <a:p>
            <a:pPr lvl="0" algn="l"/>
            <a:r>
              <a:rPr lang="en-US" sz="1000" b="0" i="0" u="none">
                <a:solidFill>
                  <a:srgbClr val="000000"/>
                </a:solidFill>
                <a:latin typeface="Arial"/>
              </a:rPr>
              <a:t>Risk Level: </a:t>
            </a:r>
            <a:r>
              <a:rPr lang="en-US" sz="1000" b="0" i="0" u="none">
                <a:solidFill>
                  <a:srgbClr val="000000"/>
                </a:solidFill>
                <a:latin typeface="Arial"/>
              </a:rPr>
              <a:t>Low</a:t>
            </a:r>
          </a:p>
          <a:p>
            <a:pPr lvl="0" algn="l"/>
            <a:r>
              <a:rPr lang="en-US" sz="1000" b="0" i="0" u="none">
                <a:solidFill>
                  <a:srgbClr val="000000"/>
                </a:solidFill>
                <a:latin typeface="Arial"/>
              </a:rPr>
              <a:t>Risk Criteria: </a:t>
            </a:r>
            <a:r>
              <a:rPr lang="en-US" sz="1000" b="0" i="0" u="none">
                <a:solidFill>
                  <a:srgbClr val="000000"/>
                </a:solidFill>
                <a:latin typeface="Arial"/>
              </a:rPr>
              <a:t>combination of probability of occurrence and severity</a:t>
            </a:r>
          </a:p>
          <a:p>
            <a:pPr lvl="0" algn="l"/>
            <a:r>
              <a:rPr lang="en-US" sz="1000" b="0" i="0" u="none">
                <a:solidFill>
                  <a:srgbClr val="000000"/>
                </a:solidFill>
                <a:latin typeface="Arial"/>
              </a:rPr>
              <a:t>Corrective Action: </a:t>
            </a:r>
            <a:r>
              <a:rPr lang="en-US" sz="1000" b="0" i="0" u="none">
                <a:solidFill>
                  <a:srgbClr val="000000"/>
                </a:solidFill>
                <a:latin typeface="Arial"/>
              </a:rPr>
              <a:t>If the trailing device departs the aircraft, determine the impact point and, if possible and appropriate, land and render aid as required.</a:t>
            </a:r>
          </a:p>
          <a:p>
            <a:pPr lvl="0" algn="l"/>
            <a:r>
              <a:rPr lang="en-US" sz="1000" b="0" i="0" u="none">
                <a:solidFill>
                  <a:srgbClr val="000000"/>
                </a:solidFill>
                <a:latin typeface="Arial"/>
              </a:rPr>
              <a:t>Cause(s):</a:t>
            </a:r>
            <a:r>
              <a:rPr lang="en-US" sz="1000" b="0" i="0" u="none">
                <a:solidFill>
                  <a:srgbClr val="000000"/>
                </a:solidFill>
                <a:latin typeface="Arial"/>
              </a:rPr>
              <a:t/>
            </a:r>
          </a:p>
          <a:p>
            <a:pPr lvl="1" algn="l"/>
            <a:r>
              <a:rPr lang="en-US" sz="1000" b="0" i="0" u="none">
                <a:solidFill>
                  <a:srgbClr val="000000"/>
                </a:solidFill>
                <a:latin typeface="Arial"/>
              </a:rPr>
              <a:t>1. </a:t>
            </a:r>
            <a:r>
              <a:rPr lang="en-US" sz="1000" b="0" i="0" u="none">
                <a:solidFill>
                  <a:srgbClr val="000000"/>
                </a:solidFill>
                <a:latin typeface="Arial"/>
              </a:rPr>
              <a:t>Inadvertent release of trailing device.</a:t>
            </a:r>
          </a:p>
          <a:p>
            <a:pPr lvl="1" algn="l"/>
            <a:r>
              <a:rPr lang="en-US" sz="1000" b="0" i="0" u="none">
                <a:solidFill>
                  <a:srgbClr val="000000"/>
                </a:solidFill>
                <a:latin typeface="Arial"/>
              </a:rPr>
              <a:t>Mitigation(s):</a:t>
            </a:r>
            <a:r>
              <a:rPr lang="en-US" sz="1000" b="0" i="0" u="none">
                <a:solidFill>
                  <a:srgbClr val="000000"/>
                </a:solidFill>
                <a:latin typeface="Arial"/>
              </a:rPr>
              <a:t/>
            </a:r>
          </a:p>
          <a:p>
            <a:pPr lvl="2" algn="l"/>
            <a:r>
              <a:rPr lang="en-US" sz="1000" b="0" i="0" u="none">
                <a:solidFill>
                  <a:srgbClr val="000000"/>
                </a:solidFill>
                <a:latin typeface="Arial"/>
              </a:rPr>
              <a:t>1.1 </a:t>
            </a:r>
            <a:r>
              <a:rPr lang="en-US" sz="1000" b="0" i="0" u="none">
                <a:solidFill>
                  <a:srgbClr val="000000"/>
                </a:solidFill>
                <a:latin typeface="Arial"/>
              </a:rPr>
              <a:t>Prior to engine start, both pilot and copilot review switchology and procedures for cargo release.</a:t>
            </a:r>
          </a:p>
          <a:p>
            <a:pPr lvl="3" algn="l"/>
            <a:r>
              <a:rPr lang="en-US" sz="1000" b="0" i="0" u="none">
                <a:solidFill>
                  <a:srgbClr val="000000"/>
                </a:solidFill>
                <a:latin typeface="Arial"/>
              </a:rPr>
              <a:t>Objective: </a:t>
            </a:r>
            <a:r>
              <a:rPr lang="en-US" sz="1000" b="0" i="0" u="none">
                <a:solidFill>
                  <a:srgbClr val="000000"/>
                </a:solidFill>
                <a:latin typeface="Arial"/>
              </a:rPr>
              <a:t>Reduces Probability</a:t>
            </a:r>
          </a:p>
          <a:p>
            <a:pPr lvl="3" algn="l"/>
            <a:r>
              <a:rPr lang="en-US" sz="1000" b="0" i="0" u="none">
                <a:solidFill>
                  <a:srgbClr val="000000"/>
                </a:solidFill>
                <a:latin typeface="Arial"/>
              </a:rPr>
              <a:t>Type: </a:t>
            </a:r>
            <a:r>
              <a:rPr lang="en-US" sz="1000" b="0" i="0" u="none">
                <a:solidFill>
                  <a:srgbClr val="000000"/>
                </a:solidFill>
                <a:latin typeface="Arial"/>
              </a:rPr>
              <a:t>Training</a:t>
            </a:r>
          </a:p>
          <a:p>
            <a:pPr lvl="2" algn="l"/>
            <a:r>
              <a:rPr lang="en-US" sz="1000" b="0" i="0" u="none">
                <a:solidFill>
                  <a:srgbClr val="000000"/>
                </a:solidFill>
                <a:latin typeface="Arial"/>
              </a:rPr>
              <a:t>1.2 </a:t>
            </a:r>
            <a:r>
              <a:rPr lang="en-US" sz="1000" b="0" i="0" u="none">
                <a:solidFill>
                  <a:srgbClr val="000000"/>
                </a:solidFill>
                <a:latin typeface="Arial"/>
              </a:rPr>
              <a:t>After takeoff and achieving safe height and speed the pilot not flying should safe the cargo release mechanism.</a:t>
            </a:r>
          </a:p>
          <a:p>
            <a:pPr lvl="3" algn="l"/>
            <a:r>
              <a:rPr lang="en-US" sz="1000" b="0" i="0" u="none">
                <a:solidFill>
                  <a:srgbClr val="000000"/>
                </a:solidFill>
                <a:latin typeface="Arial"/>
              </a:rPr>
              <a:t>Objective: </a:t>
            </a:r>
            <a:r>
              <a:rPr lang="en-US" sz="1000" b="0" i="0" u="none">
                <a:solidFill>
                  <a:srgbClr val="000000"/>
                </a:solidFill>
                <a:latin typeface="Arial"/>
              </a:rPr>
              <a:t>Reduces Probability</a:t>
            </a:r>
          </a:p>
          <a:p>
            <a:pPr lvl="3" algn="l"/>
            <a:r>
              <a:rPr lang="en-US" sz="1000" b="0" i="0" u="none">
                <a:solidFill>
                  <a:srgbClr val="000000"/>
                </a:solidFill>
                <a:latin typeface="Arial"/>
              </a:rPr>
              <a:t>Type: </a:t>
            </a:r>
            <a:r>
              <a:rPr lang="en-US" sz="1000" b="0" i="0" u="none">
                <a:solidFill>
                  <a:srgbClr val="000000"/>
                </a:solidFill>
                <a:latin typeface="Arial"/>
              </a:rPr>
              <a:t>Procedure</a:t>
            </a:r>
          </a:p>
          <a:p>
            <a:pPr lvl="2" algn="l"/>
            <a:r>
              <a:rPr lang="en-US" sz="1000" b="0" i="0" u="none">
                <a:solidFill>
                  <a:srgbClr val="000000"/>
                </a:solidFill>
                <a:latin typeface="Arial"/>
              </a:rPr>
              <a:t>1.3 </a:t>
            </a:r>
            <a:r>
              <a:rPr lang="en-US" sz="1000" b="0" i="0" u="none">
                <a:solidFill>
                  <a:srgbClr val="000000"/>
                </a:solidFill>
                <a:latin typeface="Arial"/>
              </a:rPr>
              <a:t>Avoid overflight of populated areas.</a:t>
            </a:r>
          </a:p>
          <a:p>
            <a:pPr lvl="3" algn="l"/>
            <a:r>
              <a:rPr lang="en-US" sz="1000" b="0" i="0" u="none">
                <a:solidFill>
                  <a:srgbClr val="000000"/>
                </a:solidFill>
                <a:latin typeface="Arial"/>
              </a:rPr>
              <a:t>Objective: </a:t>
            </a:r>
            <a:r>
              <a:rPr lang="en-US" sz="1000" b="0" i="0" u="none">
                <a:solidFill>
                  <a:srgbClr val="000000"/>
                </a:solidFill>
                <a:latin typeface="Arial"/>
              </a:rPr>
              <a:t>Reduces Severity</a:t>
            </a:r>
          </a:p>
          <a:p>
            <a:pPr lvl="3" algn="l"/>
            <a:r>
              <a:rPr lang="en-US" sz="1000" b="0" i="0" u="none">
                <a:solidFill>
                  <a:srgbClr val="000000"/>
                </a:solidFill>
                <a:latin typeface="Arial"/>
              </a:rPr>
              <a:t>Type: </a:t>
            </a:r>
            <a:r>
              <a:rPr lang="en-US" sz="1000" b="0" i="0" u="none">
                <a:solidFill>
                  <a:srgbClr val="000000"/>
                </a:solidFill>
                <a:latin typeface="Arial"/>
              </a:rPr>
              <a:t>Procedure</a:t>
            </a:r>
          </a:p>
          <a:p>
            <a:pPr lvl="3" algn="l"/>
            <a:r>
              <a:rPr lang="en-US" sz="1000" b="0" i="0" u="none">
                <a:solidFill>
                  <a:srgbClr val="000000"/>
                </a:solidFill>
                <a:latin typeface="Arial"/>
              </a:rPr>
              <a:t>Considerations: </a:t>
            </a:r>
            <a:r>
              <a:rPr lang="en-US" sz="1000" b="0" i="0" u="none">
                <a:solidFill>
                  <a:srgbClr val="000000"/>
                </a:solidFill>
                <a:latin typeface="Arial"/>
              </a:rPr>
              <a:t>Reduces the consequences of an inadvertent release, should it happen.</a:t>
            </a:r>
          </a:p>
          <a:p>
            <a:pPr lvl="2" algn="l"/>
            <a:r>
              <a:rPr lang="en-US" sz="1000" b="0" i="0" u="none">
                <a:solidFill>
                  <a:srgbClr val="000000"/>
                </a:solidFill>
                <a:latin typeface="Arial"/>
              </a:rPr>
              <a:t>1.4 </a:t>
            </a:r>
            <a:r>
              <a:rPr lang="en-US" sz="1000" b="0" i="0" u="none">
                <a:solidFill>
                  <a:srgbClr val="000000"/>
                </a:solidFill>
                <a:latin typeface="Arial"/>
              </a:rPr>
              <a:t>Design release mechanism with good human factors to prohibit unintentional activation such as:
   Location not near commonly used switches
   Release switch/lever not like nearby ones
   Require a 2-step activation (e.g. guarded)</a:t>
            </a:r>
          </a:p>
          <a:p>
            <a:pPr lvl="3" algn="l"/>
            <a:r>
              <a:rPr lang="en-US" sz="1000" b="0" i="0" u="none">
                <a:solidFill>
                  <a:srgbClr val="000000"/>
                </a:solidFill>
                <a:latin typeface="Arial"/>
              </a:rPr>
              <a:t>Objective: </a:t>
            </a:r>
            <a:r>
              <a:rPr lang="en-US" sz="1000" b="0" i="0" u="none">
                <a:solidFill>
                  <a:srgbClr val="000000"/>
                </a:solidFill>
                <a:latin typeface="Arial"/>
              </a:rPr>
              <a:t>Reduces Probability</a:t>
            </a:r>
          </a:p>
          <a:p>
            <a:pPr lvl="3" algn="l"/>
            <a:r>
              <a:rPr lang="en-US" sz="1000" b="0" i="0" u="none">
                <a:solidFill>
                  <a:srgbClr val="000000"/>
                </a:solidFill>
                <a:latin typeface="Arial"/>
              </a:rPr>
              <a:t>Type: </a:t>
            </a:r>
            <a:r>
              <a:rPr lang="en-US" sz="1000" b="0" i="0" u="none">
                <a:solidFill>
                  <a:srgbClr val="000000"/>
                </a:solidFill>
                <a:latin typeface="Arial"/>
              </a:rPr>
              <a:t>Analysis</a:t>
            </a:r>
          </a:p>
        </p:txBody>
      </p:sp>
    </p:spTree>
  </p:cSld>
  <p:clrMapOvr>
    <a:masterClrMapping xmlns:a="http://schemas.openxmlformats.org/drawingml/2006/main"/>
  </p:clrMapOvr>
</p:sld>
</file>

<file path=ppt/slides/slide2.xml><?xml version="1.0" encoding="utf-8"?>
<p:sld xmlns:a="http://schemas.openxmlformats.org/drawingml/2006/main" xmlns:p="http://schemas.openxmlformats.org/presentationml/2006/main">
  <p:cSld>
    <p:spTree>
      <p:nvGrpSpPr>
        <p:cNvPr id="1" name=""/>
        <p:cNvGrpSpPr/>
        <p:nvPr/>
      </p:nvGrpSpPr>
      <p:grpSpPr>
        <a:xfrm xmlns:a="http://schemas.openxmlformats.org/drawingml/2006/main">
          <a:off x="0" y="0"/>
          <a:ext cx="0" cy="0"/>
          <a:chOff x="0" y="0"/>
          <a:chExt cx="0" cy="0"/>
        </a:xfrm>
      </p:grpSpPr>
      <p:sp>
        <p:nvSpPr>
          <p:cNvPr id="1" name="Left Header"/>
          <p:cNvSpPr>
            <a:spLocks noGrp="1"/>
          </p:cNvSpPr>
          <p:nvPr>
            <p:ph type="body"/>
          </p:nvPr>
        </p:nvSpPr>
        <p:spPr>
          <a:xfrm>
            <a:off x="457200" y="152400"/>
            <a:ext cx="2133600" cy="365125"/>
          </a:xfrm>
          <a:prstGeom prst="rect">
            <a:avLst/>
          </a:prstGeom>
        </p:spPr>
        <p:txBody>
          <a:bodyPr vert="horz" lIns="91440" tIns="45720" rIns="91440" bIns="45720" rtlCol="0" anchor="t">
            <a:normAutofit/>
          </a:bodyPr>
          <a:p/>
        </p:txBody>
      </p:sp>
      <p:sp>
        <p:nvSpPr>
          <p:cNvPr id="2" name="Middle Header"/>
          <p:cNvSpPr>
            <a:spLocks noGrp="1"/>
          </p:cNvSpPr>
          <p:nvPr>
            <p:ph type="body"/>
          </p:nvPr>
        </p:nvSpPr>
        <p:spPr>
          <a:xfrm>
            <a:off x="3124200" y="152400"/>
            <a:ext cx="2895600" cy="365125"/>
          </a:xfrm>
          <a:prstGeom prst="rect">
            <a:avLst/>
          </a:prstGeom>
        </p:spPr>
        <p:txBody>
          <a:bodyPr vert="horz" lIns="91440" tIns="45720" rIns="91440" bIns="45720" rtlCol="0" anchor="t">
            <a:normAutofit/>
          </a:bodyPr>
          <a:p/>
        </p:txBody>
      </p:sp>
      <p:sp>
        <p:nvSpPr>
          <p:cNvPr id="3" name="Right Header"/>
          <p:cNvSpPr>
            <a:spLocks noGrp="1"/>
          </p:cNvSpPr>
          <p:nvPr>
            <p:ph type="body"/>
          </p:nvPr>
        </p:nvSpPr>
        <p:spPr>
          <a:xfrm>
            <a:off x="6553200" y="152400"/>
            <a:ext cx="2133600" cy="365125"/>
          </a:xfrm>
          <a:prstGeom prst="rect">
            <a:avLst/>
          </a:prstGeom>
        </p:spPr>
        <p:txBody>
          <a:bodyPr vert="horz" lIns="91440" tIns="45720" rIns="91440" bIns="45720" rtlCol="0" anchor="t">
            <a:normAutofit/>
          </a:bodyPr>
          <a:p/>
        </p:txBody>
      </p:sp>
      <p:sp>
        <p:nvSpPr>
          <p:cNvPr id="4" name="Left Footer"/>
          <p:cNvSpPr>
            <a:spLocks noGrp="1"/>
          </p:cNvSpPr>
          <p:nvPr>
            <p:ph type="body"/>
          </p:nvPr>
        </p:nvSpPr>
        <p:spPr>
          <a:xfrm>
            <a:off x="457200" y="6324600"/>
            <a:ext cx="2133600" cy="365125"/>
          </a:xfrm>
          <a:prstGeom prst="rect">
            <a:avLst/>
          </a:prstGeom>
        </p:spPr>
        <p:txBody>
          <a:bodyPr vert="horz" lIns="91440" tIns="45720" rIns="91440" bIns="45720" rtlCol="0" anchor="t">
            <a:normAutofit/>
          </a:bodyPr>
          <a:p/>
        </p:txBody>
      </p:sp>
      <p:sp>
        <p:nvSpPr>
          <p:cNvPr id="5" name="Middle Footer"/>
          <p:cNvSpPr>
            <a:spLocks noGrp="1"/>
          </p:cNvSpPr>
          <p:nvPr>
            <p:ph type="body"/>
          </p:nvPr>
        </p:nvSpPr>
        <p:spPr>
          <a:xfrm>
            <a:off x="3124200" y="6324600"/>
            <a:ext cx="2895600" cy="365125"/>
          </a:xfrm>
          <a:prstGeom prst="rect">
            <a:avLst/>
          </a:prstGeom>
        </p:spPr>
        <p:txBody>
          <a:bodyPr vert="horz" lIns="91440" tIns="45720" rIns="91440" bIns="45720" rtlCol="0" anchor="t">
            <a:normAutofit/>
          </a:bodyPr>
          <a:p/>
        </p:txBody>
      </p:sp>
      <p:sp>
        <p:nvSpPr>
          <p:cNvPr id="6" name="Right Footer"/>
          <p:cNvSpPr>
            <a:spLocks noGrp="1"/>
          </p:cNvSpPr>
          <p:nvPr>
            <p:ph type="body"/>
          </p:nvPr>
        </p:nvSpPr>
        <p:spPr>
          <a:xfrm>
            <a:off x="6553200" y="6324600"/>
            <a:ext cx="2133600" cy="365125"/>
          </a:xfrm>
          <a:prstGeom prst="rect">
            <a:avLst/>
          </a:prstGeom>
        </p:spPr>
        <p:txBody>
          <a:bodyPr vert="horz" lIns="91440" tIns="45720" rIns="91440" bIns="45720" rtlCol="0" anchor="t">
            <a:normAutofit/>
          </a:bodyPr>
          <a:p/>
        </p:txBody>
      </p:sp>
      <p:sp>
        <p:nvSpPr>
          <p:cNvPr id="7" name="Content"/>
          <p:cNvSpPr>
            <a:spLocks noGrp="1"/>
          </p:cNvSpPr>
          <p:nvPr>
            <p:ph type="body"/>
          </p:nvPr>
        </p:nvSpPr>
        <p:spPr>
          <a:xfrm>
            <a:off x="457200" y="609600"/>
            <a:ext cx="8229600" cy="5638800"/>
          </a:xfrm>
          <a:prstGeom prst="rect">
            <a:avLst/>
          </a:prstGeom>
        </p:spPr>
        <p:txBody>
          <a:bodyPr vert="horz" lIns="91440" tIns="45720" rIns="91440" bIns="45720" rtlCol="0" anchor="t">
            <a:normAutofit/>
          </a:bodyPr>
          <a:p>
            <a:pPr lvl="0" algn="l"/>
            <a:r>
              <a:rPr lang="en-US" sz="1000" b="0" i="0" u="none">
                <a:solidFill>
                  <a:srgbClr val="000000"/>
                </a:solidFill>
                <a:latin typeface="Arial"/>
              </a:rPr>
              <a:t>Flight Test Area: </a:t>
            </a:r>
            <a:r>
              <a:rPr lang="en-US" sz="1000" b="0" i="0" u="none">
                <a:solidFill>
                  <a:srgbClr val="000000"/>
                </a:solidFill>
                <a:latin typeface="Arial"/>
              </a:rPr>
              <a:t>Commercial Certification (FAA)</a:t>
            </a:r>
          </a:p>
          <a:p>
            <a:pPr lvl="0" algn="l"/>
            <a:r>
              <a:rPr lang="en-US" sz="1000" b="0" i="0" u="none">
                <a:solidFill>
                  <a:srgbClr val="000000"/>
                </a:solidFill>
                <a:latin typeface="Arial"/>
              </a:rPr>
              <a:t>Document Number: </a:t>
            </a:r>
            <a:r>
              <a:rPr lang="en-US" sz="1000" b="0" i="0" u="none">
                <a:solidFill>
                  <a:srgbClr val="000000"/>
                </a:solidFill>
                <a:latin typeface="Arial"/>
              </a:rPr>
              <a:t>27.1325</a:t>
            </a:r>
          </a:p>
          <a:p>
            <a:pPr lvl="0" algn="l"/>
            <a:r>
              <a:rPr lang="en-US" sz="1000" b="0" i="0" u="none">
                <a:solidFill>
                  <a:srgbClr val="000000"/>
                </a:solidFill>
                <a:latin typeface="Arial"/>
              </a:rPr>
              <a:t>Document Title: </a:t>
            </a:r>
            <a:r>
              <a:rPr lang="en-US" sz="1000" b="0" i="0" u="none">
                <a:solidFill>
                  <a:srgbClr val="000000"/>
                </a:solidFill>
                <a:latin typeface="Arial"/>
              </a:rPr>
              <a:t>Static Pressure Systems</a:t>
            </a:r>
          </a:p>
          <a:p>
            <a:pPr lvl="0" algn="l"/>
            <a:r>
              <a:rPr lang="en-US" sz="1000" b="0" i="0" u="none">
                <a:solidFill>
                  <a:srgbClr val="000000"/>
                </a:solidFill>
                <a:latin typeface="Arial"/>
              </a:rPr>
              <a:t>Discipline: </a:t>
            </a:r>
            <a:r>
              <a:rPr lang="en-US" sz="1000" b="0" i="0" u="none">
                <a:solidFill>
                  <a:srgbClr val="000000"/>
                </a:solidFill>
                <a:latin typeface="Arial"/>
              </a:rPr>
              <a:t>pitot-statics</a:t>
            </a:r>
          </a:p>
          <a:p>
            <a:pPr lvl="0" algn="l"/>
            <a:r>
              <a:rPr lang="en-US" sz="1000" b="0" i="0" u="none">
                <a:solidFill>
                  <a:srgbClr val="000000"/>
                </a:solidFill>
                <a:latin typeface="Arial"/>
              </a:rPr>
              <a:t>Maneuver Title: </a:t>
            </a:r>
            <a:r>
              <a:rPr lang="en-US" sz="1000" b="0" i="0" u="none">
                <a:solidFill>
                  <a:srgbClr val="000000"/>
                </a:solidFill>
                <a:latin typeface="Arial"/>
              </a:rPr>
              <a:t>Trailing Bomb</a:t>
            </a:r>
          </a:p>
          <a:p>
            <a:pPr lvl="0" algn="l"/>
            <a:r>
              <a:rPr lang="en-US" sz="1000" b="0" i="0" u="none">
                <a:solidFill>
                  <a:srgbClr val="000000"/>
                </a:solidFill>
                <a:latin typeface="Arial"/>
              </a:rPr>
              <a:t>Maneuver Description: </a:t>
            </a:r>
            <a:r>
              <a:rPr lang="en-US" sz="1000" b="0" i="0" u="none">
                <a:solidFill>
                  <a:srgbClr val="000000"/>
                </a:solidFill>
                <a:latin typeface="Arial"/>
              </a:rPr>
              <a:t>Constant speed runs are done in flight, both level and climbing or descending with a trailing reference sensor.  Actual pressure height and speed of the rotorcraft is then compared to the trailing bomb sensed pressure height and speed to determine errors as a function of rotorcraft speed and climb/descent rate.</a:t>
            </a:r>
          </a:p>
          <a:p>
            <a:pPr lvl="0" algn="l"/>
            <a:r>
              <a:rPr lang="en-US" sz="1000" b="0" i="0" u="none">
                <a:solidFill>
                  <a:srgbClr val="000000"/>
                </a:solidFill>
                <a:latin typeface="Arial"/>
              </a:rPr>
              <a:t>Hazard: </a:t>
            </a:r>
            <a:r>
              <a:rPr lang="en-US" sz="1000" b="0" i="0" u="none">
                <a:solidFill>
                  <a:srgbClr val="000000"/>
                </a:solidFill>
                <a:latin typeface="Arial"/>
              </a:rPr>
              <a:t>Separation of trailing device from aircraft.</a:t>
            </a:r>
          </a:p>
          <a:p>
            <a:pPr lvl="0" algn="l"/>
            <a:r>
              <a:rPr lang="en-US" sz="1000" b="0" i="0" u="none">
                <a:solidFill>
                  <a:srgbClr val="000000"/>
                </a:solidFill>
                <a:latin typeface="Arial"/>
              </a:rPr>
              <a:t>Aircraft Type(s): </a:t>
            </a:r>
            <a:r>
              <a:rPr lang="en-US" sz="1000" b="0" i="0" u="none">
                <a:solidFill>
                  <a:srgbClr val="000000"/>
                </a:solidFill>
                <a:latin typeface="Arial"/>
              </a:rPr>
              <a:t>Rotary</a:t>
            </a:r>
          </a:p>
          <a:p>
            <a:pPr lvl="0" algn="l"/>
            <a:r>
              <a:rPr lang="en-US" sz="1000" b="0" i="0" u="none">
                <a:solidFill>
                  <a:srgbClr val="000000"/>
                </a:solidFill>
                <a:latin typeface="Arial"/>
              </a:rPr>
              <a:t>Power Plant(s): </a:t>
            </a:r>
            <a:r>
              <a:rPr lang="en-US" sz="1000" b="0" i="0" u="none">
                <a:solidFill>
                  <a:srgbClr val="000000"/>
                </a:solidFill>
                <a:latin typeface="Arial"/>
              </a:rPr>
              <a:t>Turboprop, Recip</a:t>
            </a:r>
          </a:p>
          <a:p>
            <a:pPr lvl="0" algn="l"/>
            <a:r>
              <a:rPr lang="en-US" sz="1000" b="0" i="0" u="none">
                <a:solidFill>
                  <a:srgbClr val="000000"/>
                </a:solidFill>
                <a:latin typeface="Arial"/>
              </a:rPr>
              <a:t>Habitation: </a:t>
            </a:r>
            <a:r>
              <a:rPr lang="en-US" sz="1000" b="0" i="0" u="none">
                <a:solidFill>
                  <a:srgbClr val="000000"/>
                </a:solidFill>
                <a:latin typeface="Arial"/>
              </a:rPr>
              <a:t>Yes</a:t>
            </a:r>
          </a:p>
          <a:p>
            <a:pPr lvl="0" algn="l"/>
            <a:r>
              <a:rPr lang="en-US" sz="1000" b="0" i="0" u="none">
                <a:solidFill>
                  <a:srgbClr val="000000"/>
                </a:solidFill>
                <a:latin typeface="Arial"/>
              </a:rPr>
              <a:t>Risk Level: </a:t>
            </a:r>
            <a:r>
              <a:rPr lang="en-US" sz="1000" b="0" i="0" u="none">
                <a:solidFill>
                  <a:srgbClr val="000000"/>
                </a:solidFill>
                <a:latin typeface="Arial"/>
              </a:rPr>
              <a:t>Low</a:t>
            </a:r>
          </a:p>
          <a:p>
            <a:pPr lvl="0" algn="l"/>
            <a:r>
              <a:rPr lang="en-US" sz="1000" b="0" i="0" u="none">
                <a:solidFill>
                  <a:srgbClr val="000000"/>
                </a:solidFill>
                <a:latin typeface="Arial"/>
              </a:rPr>
              <a:t>Risk Criteria: </a:t>
            </a:r>
            <a:r>
              <a:rPr lang="en-US" sz="1000" b="0" i="0" u="none">
                <a:solidFill>
                  <a:srgbClr val="000000"/>
                </a:solidFill>
                <a:latin typeface="Arial"/>
              </a:rPr>
              <a:t>combination of probability of occurrence and severity</a:t>
            </a:r>
          </a:p>
          <a:p>
            <a:pPr lvl="0" algn="l"/>
            <a:r>
              <a:rPr lang="en-US" sz="1000" b="0" i="0" u="none">
                <a:solidFill>
                  <a:srgbClr val="000000"/>
                </a:solidFill>
                <a:latin typeface="Arial"/>
              </a:rPr>
              <a:t>Corrective Action: </a:t>
            </a:r>
            <a:r>
              <a:rPr lang="en-US" sz="1000" b="0" i="0" u="none">
                <a:solidFill>
                  <a:srgbClr val="000000"/>
                </a:solidFill>
                <a:latin typeface="Arial"/>
              </a:rPr>
              <a:t>If the trailing device departs the aircraft, determine the impact point and, if possible and appropriate, land and render aid as required.</a:t>
            </a:r>
          </a:p>
          <a:p>
            <a:pPr lvl="0" algn="l"/>
            <a:r>
              <a:rPr lang="en-US" sz="1000" b="0" i="0" u="none">
                <a:solidFill>
                  <a:srgbClr val="000000"/>
                </a:solidFill>
                <a:latin typeface="Arial"/>
              </a:rPr>
              <a:t>Cause(s):</a:t>
            </a:r>
            <a:r>
              <a:rPr lang="en-US" sz="1000" b="0" i="0" u="none">
                <a:solidFill>
                  <a:srgbClr val="000000"/>
                </a:solidFill>
                <a:latin typeface="Arial"/>
              </a:rPr>
              <a:t/>
            </a:r>
          </a:p>
          <a:p>
            <a:pPr lvl="1" algn="l"/>
            <a:r>
              <a:rPr lang="en-US" sz="1000" b="0" i="0" u="none">
                <a:solidFill>
                  <a:srgbClr val="000000"/>
                </a:solidFill>
                <a:latin typeface="Arial"/>
              </a:rPr>
              <a:t>1. </a:t>
            </a:r>
            <a:r>
              <a:rPr lang="en-US" sz="1000" b="0" i="0" u="none">
                <a:solidFill>
                  <a:srgbClr val="000000"/>
                </a:solidFill>
                <a:latin typeface="Arial"/>
              </a:rPr>
              <a:t>Inadvertent release of trailing device.</a:t>
            </a:r>
          </a:p>
          <a:p>
            <a:pPr lvl="1" algn="l"/>
            <a:r>
              <a:rPr lang="en-US" sz="1000" b="0" i="0" u="none">
                <a:solidFill>
                  <a:srgbClr val="000000"/>
                </a:solidFill>
                <a:latin typeface="Arial"/>
              </a:rPr>
              <a:t>Mitigation(s):</a:t>
            </a:r>
            <a:r>
              <a:rPr lang="en-US" sz="1000" b="0" i="0" u="none">
                <a:solidFill>
                  <a:srgbClr val="000000"/>
                </a:solidFill>
                <a:latin typeface="Arial"/>
              </a:rPr>
              <a:t/>
            </a:r>
          </a:p>
          <a:p>
            <a:pPr lvl="2" algn="l"/>
            <a:r>
              <a:rPr lang="en-US" sz="1000" b="0" i="0" u="none">
                <a:solidFill>
                  <a:srgbClr val="000000"/>
                </a:solidFill>
                <a:latin typeface="Arial"/>
              </a:rPr>
              <a:t>1.1 </a:t>
            </a:r>
            <a:r>
              <a:rPr lang="en-US" sz="1000" b="0" i="0" u="none">
                <a:solidFill>
                  <a:srgbClr val="000000"/>
                </a:solidFill>
                <a:latin typeface="Arial"/>
              </a:rPr>
              <a:t>Prior to engine start, both pilot and copilot review switchology and procedures for cargo release.</a:t>
            </a:r>
          </a:p>
          <a:p>
            <a:pPr lvl="3" algn="l"/>
            <a:r>
              <a:rPr lang="en-US" sz="1000" b="0" i="0" u="none">
                <a:solidFill>
                  <a:srgbClr val="000000"/>
                </a:solidFill>
                <a:latin typeface="Arial"/>
              </a:rPr>
              <a:t>Objective: </a:t>
            </a:r>
            <a:r>
              <a:rPr lang="en-US" sz="1000" b="0" i="0" u="none">
                <a:solidFill>
                  <a:srgbClr val="000000"/>
                </a:solidFill>
                <a:latin typeface="Arial"/>
              </a:rPr>
              <a:t>Reduces Probability</a:t>
            </a:r>
          </a:p>
          <a:p>
            <a:pPr lvl="3" algn="l"/>
            <a:r>
              <a:rPr lang="en-US" sz="1000" b="0" i="0" u="none">
                <a:solidFill>
                  <a:srgbClr val="000000"/>
                </a:solidFill>
                <a:latin typeface="Arial"/>
              </a:rPr>
              <a:t>Type: </a:t>
            </a:r>
            <a:r>
              <a:rPr lang="en-US" sz="1000" b="0" i="0" u="none">
                <a:solidFill>
                  <a:srgbClr val="000000"/>
                </a:solidFill>
                <a:latin typeface="Arial"/>
              </a:rPr>
              <a:t>Training</a:t>
            </a:r>
          </a:p>
          <a:p>
            <a:pPr lvl="2" algn="l"/>
            <a:r>
              <a:rPr lang="en-US" sz="1000" b="0" i="0" u="none">
                <a:solidFill>
                  <a:srgbClr val="000000"/>
                </a:solidFill>
                <a:latin typeface="Arial"/>
              </a:rPr>
              <a:t>1.2 </a:t>
            </a:r>
            <a:r>
              <a:rPr lang="en-US" sz="1000" b="0" i="0" u="none">
                <a:solidFill>
                  <a:srgbClr val="000000"/>
                </a:solidFill>
                <a:latin typeface="Arial"/>
              </a:rPr>
              <a:t>After takeoff and achieving safe height and speed the pilot not flying should safe the cargo release mechanism.</a:t>
            </a:r>
          </a:p>
          <a:p>
            <a:pPr lvl="3" algn="l"/>
            <a:r>
              <a:rPr lang="en-US" sz="1000" b="0" i="0" u="none">
                <a:solidFill>
                  <a:srgbClr val="000000"/>
                </a:solidFill>
                <a:latin typeface="Arial"/>
              </a:rPr>
              <a:t>Objective: </a:t>
            </a:r>
            <a:r>
              <a:rPr lang="en-US" sz="1000" b="0" i="0" u="none">
                <a:solidFill>
                  <a:srgbClr val="000000"/>
                </a:solidFill>
                <a:latin typeface="Arial"/>
              </a:rPr>
              <a:t>Reduces Probability</a:t>
            </a:r>
          </a:p>
          <a:p>
            <a:pPr lvl="3" algn="l"/>
            <a:r>
              <a:rPr lang="en-US" sz="1000" b="0" i="0" u="none">
                <a:solidFill>
                  <a:srgbClr val="000000"/>
                </a:solidFill>
                <a:latin typeface="Arial"/>
              </a:rPr>
              <a:t>Type: </a:t>
            </a:r>
            <a:r>
              <a:rPr lang="en-US" sz="1000" b="0" i="0" u="none">
                <a:solidFill>
                  <a:srgbClr val="000000"/>
                </a:solidFill>
                <a:latin typeface="Arial"/>
              </a:rPr>
              <a:t>Procedure</a:t>
            </a:r>
          </a:p>
          <a:p>
            <a:pPr lvl="2" algn="l"/>
            <a:r>
              <a:rPr lang="en-US" sz="1000" b="0" i="0" u="none">
                <a:solidFill>
                  <a:srgbClr val="000000"/>
                </a:solidFill>
                <a:latin typeface="Arial"/>
              </a:rPr>
              <a:t>1.3 </a:t>
            </a:r>
            <a:r>
              <a:rPr lang="en-US" sz="1000" b="0" i="0" u="none">
                <a:solidFill>
                  <a:srgbClr val="000000"/>
                </a:solidFill>
                <a:latin typeface="Arial"/>
              </a:rPr>
              <a:t>Avoid overflight of populated areas.</a:t>
            </a:r>
          </a:p>
          <a:p>
            <a:pPr lvl="3" algn="l"/>
            <a:r>
              <a:rPr lang="en-US" sz="1000" b="0" i="0" u="none">
                <a:solidFill>
                  <a:srgbClr val="000000"/>
                </a:solidFill>
                <a:latin typeface="Arial"/>
              </a:rPr>
              <a:t>Objective: </a:t>
            </a:r>
            <a:r>
              <a:rPr lang="en-US" sz="1000" b="0" i="0" u="none">
                <a:solidFill>
                  <a:srgbClr val="000000"/>
                </a:solidFill>
                <a:latin typeface="Arial"/>
              </a:rPr>
              <a:t>Reduces Severity</a:t>
            </a:r>
          </a:p>
          <a:p>
            <a:pPr lvl="3" algn="l"/>
            <a:r>
              <a:rPr lang="en-US" sz="1000" b="0" i="0" u="none">
                <a:solidFill>
                  <a:srgbClr val="000000"/>
                </a:solidFill>
                <a:latin typeface="Arial"/>
              </a:rPr>
              <a:t>Type: </a:t>
            </a:r>
            <a:r>
              <a:rPr lang="en-US" sz="1000" b="0" i="0" u="none">
                <a:solidFill>
                  <a:srgbClr val="000000"/>
                </a:solidFill>
                <a:latin typeface="Arial"/>
              </a:rPr>
              <a:t>Procedure</a:t>
            </a:r>
          </a:p>
          <a:p>
            <a:pPr lvl="3" algn="l"/>
            <a:r>
              <a:rPr lang="en-US" sz="1000" b="0" i="0" u="none">
                <a:solidFill>
                  <a:srgbClr val="000000"/>
                </a:solidFill>
                <a:latin typeface="Arial"/>
              </a:rPr>
              <a:t>Considerations: </a:t>
            </a:r>
            <a:r>
              <a:rPr lang="en-US" sz="1000" b="0" i="0" u="none">
                <a:solidFill>
                  <a:srgbClr val="000000"/>
                </a:solidFill>
                <a:latin typeface="Arial"/>
              </a:rPr>
              <a:t>Reduces the consequences of an inadvertent release, should it happen.</a:t>
            </a:r>
          </a:p>
          <a:p>
            <a:pPr lvl="2" algn="l"/>
            <a:r>
              <a:rPr lang="en-US" sz="1000" b="0" i="0" u="none">
                <a:solidFill>
                  <a:srgbClr val="000000"/>
                </a:solidFill>
                <a:latin typeface="Arial"/>
              </a:rPr>
              <a:t>1.4 </a:t>
            </a:r>
            <a:r>
              <a:rPr lang="en-US" sz="1000" b="0" i="0" u="none">
                <a:solidFill>
                  <a:srgbClr val="000000"/>
                </a:solidFill>
                <a:latin typeface="Arial"/>
              </a:rPr>
              <a:t>Use good human factors design of the release system, such as making the release mechanism different from other nearby switches, coloring it differently, etc...</a:t>
            </a:r>
          </a:p>
          <a:p>
            <a:pPr lvl="3" algn="l"/>
            <a:r>
              <a:rPr lang="en-US" sz="1000" b="0" i="0" u="none">
                <a:solidFill>
                  <a:srgbClr val="000000"/>
                </a:solidFill>
                <a:latin typeface="Arial"/>
              </a:rPr>
              <a:t>Objective: </a:t>
            </a:r>
            <a:r>
              <a:rPr lang="en-US" sz="1000" b="0" i="0" u="none">
                <a:solidFill>
                  <a:srgbClr val="000000"/>
                </a:solidFill>
                <a:latin typeface="Arial"/>
              </a:rPr>
              <a:t>Reduces Probability</a:t>
            </a:r>
          </a:p>
          <a:p>
            <a:pPr lvl="3" algn="l"/>
            <a:r>
              <a:rPr lang="en-US" sz="1000" b="0" i="0" u="none">
                <a:solidFill>
                  <a:srgbClr val="000000"/>
                </a:solidFill>
                <a:latin typeface="Arial"/>
              </a:rPr>
              <a:t>Type: </a:t>
            </a:r>
            <a:r>
              <a:rPr lang="en-US" sz="1000" b="0" i="0" u="none">
                <a:solidFill>
                  <a:srgbClr val="000000"/>
                </a:solidFill>
                <a:latin typeface="Arial"/>
              </a:rPr>
              <a:t>Design</a:t>
            </a:r>
          </a:p>
          <a:p>
            <a:pPr lvl="1" algn="l"/>
            <a:r>
              <a:rPr lang="en-US" sz="1000" b="0" i="0" u="none">
                <a:solidFill>
                  <a:srgbClr val="000000"/>
                </a:solidFill>
                <a:latin typeface="Arial"/>
              </a:rPr>
              <a:t>2. </a:t>
            </a:r>
            <a:r>
              <a:rPr lang="en-US" sz="1000" b="0" i="0" u="none">
                <a:solidFill>
                  <a:srgbClr val="000000"/>
                </a:solidFill>
                <a:latin typeface="Arial"/>
              </a:rPr>
              <a:t>Failure of suspending cable</a:t>
            </a:r>
          </a:p>
          <a:p>
            <a:pPr lvl="1" algn="l"/>
            <a:r>
              <a:rPr lang="en-US" sz="1000" b="0" i="0" u="none">
                <a:solidFill>
                  <a:srgbClr val="000000"/>
                </a:solidFill>
                <a:latin typeface="Arial"/>
              </a:rPr>
              <a:t>Mitigation(s):</a:t>
            </a:r>
            <a:r>
              <a:rPr lang="en-US" sz="1000" b="0" i="0" u="none">
                <a:solidFill>
                  <a:srgbClr val="000000"/>
                </a:solidFill>
                <a:latin typeface="Arial"/>
              </a:rPr>
              <a:t/>
            </a:r>
          </a:p>
          <a:p>
            <a:pPr lvl="2" algn="l"/>
            <a:r>
              <a:rPr lang="en-US" sz="1000" b="0" i="0" u="none">
                <a:solidFill>
                  <a:srgbClr val="000000"/>
                </a:solidFill>
                <a:latin typeface="Arial"/>
              </a:rPr>
              <a:t>2.1 </a:t>
            </a:r>
            <a:r>
              <a:rPr lang="en-US" sz="1000" b="0" i="0" u="none">
                <a:solidFill>
                  <a:srgbClr val="000000"/>
                </a:solidFill>
                <a:latin typeface="Arial"/>
              </a:rPr>
              <a:t>Perform a thorough preflight inspection of trailing bomb system to include cable and attachment points.</a:t>
            </a:r>
          </a:p>
          <a:p>
            <a:pPr lvl="3" algn="l"/>
            <a:r>
              <a:rPr lang="en-US" sz="1000" b="0" i="0" u="none">
                <a:solidFill>
                  <a:srgbClr val="000000"/>
                </a:solidFill>
                <a:latin typeface="Arial"/>
              </a:rPr>
              <a:t>Objective: </a:t>
            </a:r>
            <a:r>
              <a:rPr lang="en-US" sz="1000" b="0" i="0" u="none">
                <a:solidFill>
                  <a:srgbClr val="000000"/>
                </a:solidFill>
                <a:latin typeface="Arial"/>
              </a:rPr>
              <a:t>Reduces Probability</a:t>
            </a:r>
          </a:p>
          <a:p>
            <a:pPr lvl="3" algn="l"/>
            <a:r>
              <a:rPr lang="en-US" sz="1000" b="0" i="0" u="none">
                <a:solidFill>
                  <a:srgbClr val="000000"/>
                </a:solidFill>
                <a:latin typeface="Arial"/>
              </a:rPr>
              <a:t>Type: </a:t>
            </a:r>
            <a:r>
              <a:rPr lang="en-US" sz="1000" b="0" i="0" u="none">
                <a:solidFill>
                  <a:srgbClr val="000000"/>
                </a:solidFill>
                <a:latin typeface="Arial"/>
              </a:rPr>
              <a:t>Procedure</a:t>
            </a:r>
          </a:p>
          <a:p>
            <a:pPr lvl="1" algn="l"/>
            <a:r>
              <a:rPr lang="en-US" sz="1000" b="0" i="0" u="none">
                <a:solidFill>
                  <a:srgbClr val="000000"/>
                </a:solidFill>
                <a:latin typeface="Arial"/>
              </a:rPr>
              <a:t>3. </a:t>
            </a:r>
            <a:r>
              <a:rPr lang="en-US" sz="1000" b="0" i="0" u="none">
                <a:solidFill>
                  <a:srgbClr val="000000"/>
                </a:solidFill>
                <a:latin typeface="Arial"/>
              </a:rPr>
              <a:t>Impact of trailing bomb with ground or obstacles.</a:t>
            </a:r>
          </a:p>
          <a:p>
            <a:pPr lvl="1" algn="l"/>
            <a:r>
              <a:rPr lang="en-US" sz="1000" b="0" i="0" u="none">
                <a:solidFill>
                  <a:srgbClr val="000000"/>
                </a:solidFill>
                <a:latin typeface="Arial"/>
              </a:rPr>
              <a:t>Mitigation(s):</a:t>
            </a:r>
            <a:r>
              <a:rPr lang="en-US" sz="1000" b="0" i="0" u="none">
                <a:solidFill>
                  <a:srgbClr val="000000"/>
                </a:solidFill>
                <a:latin typeface="Arial"/>
              </a:rPr>
              <a:t/>
            </a:r>
          </a:p>
          <a:p>
            <a:pPr lvl="2" algn="l"/>
            <a:r>
              <a:rPr lang="en-US" sz="1000" b="0" i="0" u="none">
                <a:solidFill>
                  <a:srgbClr val="000000"/>
                </a:solidFill>
                <a:latin typeface="Arial"/>
              </a:rPr>
              <a:t>3.1 </a:t>
            </a:r>
            <a:r>
              <a:rPr lang="en-US" sz="1000" b="0" i="0" u="none">
                <a:solidFill>
                  <a:srgbClr val="000000"/>
                </a:solidFill>
                <a:latin typeface="Arial"/>
              </a:rPr>
              <a:t>Determine and use a minimum safe altitude to use the trailing bomb.  Review local maps and charts to know where obstacles are when testing at low altitude.</a:t>
            </a:r>
          </a:p>
          <a:p>
            <a:pPr lvl="3" algn="l"/>
            <a:r>
              <a:rPr lang="en-US" sz="1000" b="0" i="0" u="none">
                <a:solidFill>
                  <a:srgbClr val="000000"/>
                </a:solidFill>
                <a:latin typeface="Arial"/>
              </a:rPr>
              <a:t>Objective: </a:t>
            </a:r>
            <a:r>
              <a:rPr lang="en-US" sz="1000" b="0" i="0" u="none">
                <a:solidFill>
                  <a:srgbClr val="000000"/>
                </a:solidFill>
                <a:latin typeface="Arial"/>
              </a:rPr>
              <a:t>Reduces Probability</a:t>
            </a:r>
          </a:p>
          <a:p>
            <a:pPr lvl="3" algn="l"/>
            <a:r>
              <a:rPr lang="en-US" sz="1000" b="0" i="0" u="none">
                <a:solidFill>
                  <a:srgbClr val="000000"/>
                </a:solidFill>
                <a:latin typeface="Arial"/>
              </a:rPr>
              <a:t>Type: </a:t>
            </a:r>
            <a:r>
              <a:rPr lang="en-US" sz="1000" b="0" i="0" u="none">
                <a:solidFill>
                  <a:srgbClr val="000000"/>
                </a:solidFill>
                <a:latin typeface="Arial"/>
              </a:rPr>
              <a:t>Procedure</a:t>
            </a:r>
          </a:p>
        </p:txBody>
      </p:sp>
    </p:spTree>
  </p:cSld>
  <p:clrMapOvr>
    <a:masterClrMapping xmlns:a="http://schemas.openxmlformats.org/drawingml/2006/main"/>
  </p:clrMapOvr>
</p:sld>
</file>

<file path=ppt/slides/slide3.xml><?xml version="1.0" encoding="utf-8"?>
<p:sld xmlns:a="http://schemas.openxmlformats.org/drawingml/2006/main" xmlns:p="http://schemas.openxmlformats.org/presentationml/2006/main">
  <p:cSld>
    <p:spTree>
      <p:nvGrpSpPr>
        <p:cNvPr id="1" name=""/>
        <p:cNvGrpSpPr/>
        <p:nvPr/>
      </p:nvGrpSpPr>
      <p:grpSpPr>
        <a:xfrm xmlns:a="http://schemas.openxmlformats.org/drawingml/2006/main">
          <a:off x="0" y="0"/>
          <a:ext cx="0" cy="0"/>
          <a:chOff x="0" y="0"/>
          <a:chExt cx="0" cy="0"/>
        </a:xfrm>
      </p:grpSpPr>
      <p:sp>
        <p:nvSpPr>
          <p:cNvPr id="1" name="Left Header"/>
          <p:cNvSpPr>
            <a:spLocks noGrp="1"/>
          </p:cNvSpPr>
          <p:nvPr>
            <p:ph type="body"/>
          </p:nvPr>
        </p:nvSpPr>
        <p:spPr>
          <a:xfrm>
            <a:off x="457200" y="152400"/>
            <a:ext cx="2133600" cy="365125"/>
          </a:xfrm>
          <a:prstGeom prst="rect">
            <a:avLst/>
          </a:prstGeom>
        </p:spPr>
        <p:txBody>
          <a:bodyPr vert="horz" lIns="91440" tIns="45720" rIns="91440" bIns="45720" rtlCol="0" anchor="t">
            <a:normAutofit/>
          </a:bodyPr>
          <a:p/>
        </p:txBody>
      </p:sp>
      <p:sp>
        <p:nvSpPr>
          <p:cNvPr id="2" name="Middle Header"/>
          <p:cNvSpPr>
            <a:spLocks noGrp="1"/>
          </p:cNvSpPr>
          <p:nvPr>
            <p:ph type="body"/>
          </p:nvPr>
        </p:nvSpPr>
        <p:spPr>
          <a:xfrm>
            <a:off x="3124200" y="152400"/>
            <a:ext cx="2895600" cy="365125"/>
          </a:xfrm>
          <a:prstGeom prst="rect">
            <a:avLst/>
          </a:prstGeom>
        </p:spPr>
        <p:txBody>
          <a:bodyPr vert="horz" lIns="91440" tIns="45720" rIns="91440" bIns="45720" rtlCol="0" anchor="t">
            <a:normAutofit/>
          </a:bodyPr>
          <a:p/>
        </p:txBody>
      </p:sp>
      <p:sp>
        <p:nvSpPr>
          <p:cNvPr id="3" name="Right Header"/>
          <p:cNvSpPr>
            <a:spLocks noGrp="1"/>
          </p:cNvSpPr>
          <p:nvPr>
            <p:ph type="body"/>
          </p:nvPr>
        </p:nvSpPr>
        <p:spPr>
          <a:xfrm>
            <a:off x="6553200" y="152400"/>
            <a:ext cx="2133600" cy="365125"/>
          </a:xfrm>
          <a:prstGeom prst="rect">
            <a:avLst/>
          </a:prstGeom>
        </p:spPr>
        <p:txBody>
          <a:bodyPr vert="horz" lIns="91440" tIns="45720" rIns="91440" bIns="45720" rtlCol="0" anchor="t">
            <a:normAutofit/>
          </a:bodyPr>
          <a:p/>
        </p:txBody>
      </p:sp>
      <p:sp>
        <p:nvSpPr>
          <p:cNvPr id="4" name="Left Footer"/>
          <p:cNvSpPr>
            <a:spLocks noGrp="1"/>
          </p:cNvSpPr>
          <p:nvPr>
            <p:ph type="body"/>
          </p:nvPr>
        </p:nvSpPr>
        <p:spPr>
          <a:xfrm>
            <a:off x="457200" y="6324600"/>
            <a:ext cx="2133600" cy="365125"/>
          </a:xfrm>
          <a:prstGeom prst="rect">
            <a:avLst/>
          </a:prstGeom>
        </p:spPr>
        <p:txBody>
          <a:bodyPr vert="horz" lIns="91440" tIns="45720" rIns="91440" bIns="45720" rtlCol="0" anchor="t">
            <a:normAutofit/>
          </a:bodyPr>
          <a:p/>
        </p:txBody>
      </p:sp>
      <p:sp>
        <p:nvSpPr>
          <p:cNvPr id="5" name="Middle Footer"/>
          <p:cNvSpPr>
            <a:spLocks noGrp="1"/>
          </p:cNvSpPr>
          <p:nvPr>
            <p:ph type="body"/>
          </p:nvPr>
        </p:nvSpPr>
        <p:spPr>
          <a:xfrm>
            <a:off x="3124200" y="6324600"/>
            <a:ext cx="2895600" cy="365125"/>
          </a:xfrm>
          <a:prstGeom prst="rect">
            <a:avLst/>
          </a:prstGeom>
        </p:spPr>
        <p:txBody>
          <a:bodyPr vert="horz" lIns="91440" tIns="45720" rIns="91440" bIns="45720" rtlCol="0" anchor="t">
            <a:normAutofit/>
          </a:bodyPr>
          <a:p/>
        </p:txBody>
      </p:sp>
      <p:sp>
        <p:nvSpPr>
          <p:cNvPr id="6" name="Right Footer"/>
          <p:cNvSpPr>
            <a:spLocks noGrp="1"/>
          </p:cNvSpPr>
          <p:nvPr>
            <p:ph type="body"/>
          </p:nvPr>
        </p:nvSpPr>
        <p:spPr>
          <a:xfrm>
            <a:off x="6553200" y="6324600"/>
            <a:ext cx="2133600" cy="365125"/>
          </a:xfrm>
          <a:prstGeom prst="rect">
            <a:avLst/>
          </a:prstGeom>
        </p:spPr>
        <p:txBody>
          <a:bodyPr vert="horz" lIns="91440" tIns="45720" rIns="91440" bIns="45720" rtlCol="0" anchor="t">
            <a:normAutofit/>
          </a:bodyPr>
          <a:p/>
        </p:txBody>
      </p:sp>
      <p:sp>
        <p:nvSpPr>
          <p:cNvPr id="7" name="Content"/>
          <p:cNvSpPr>
            <a:spLocks noGrp="1"/>
          </p:cNvSpPr>
          <p:nvPr>
            <p:ph type="body"/>
          </p:nvPr>
        </p:nvSpPr>
        <p:spPr>
          <a:xfrm>
            <a:off x="457200" y="609600"/>
            <a:ext cx="8229600" cy="5638800"/>
          </a:xfrm>
          <a:prstGeom prst="rect">
            <a:avLst/>
          </a:prstGeom>
        </p:spPr>
        <p:txBody>
          <a:bodyPr vert="horz" lIns="91440" tIns="45720" rIns="91440" bIns="45720" rtlCol="0" anchor="t">
            <a:normAutofit/>
          </a:bodyPr>
          <a:p>
            <a:pPr lvl="0" algn="l"/>
            <a:r>
              <a:rPr lang="en-US" sz="1000" b="0" i="0" u="none">
                <a:solidFill>
                  <a:srgbClr val="000000"/>
                </a:solidFill>
                <a:latin typeface="Arial"/>
              </a:rPr>
              <a:t>Flight Test Area: </a:t>
            </a:r>
            <a:r>
              <a:rPr lang="en-US" sz="1000" b="0" i="0" u="none">
                <a:solidFill>
                  <a:srgbClr val="000000"/>
                </a:solidFill>
                <a:latin typeface="Arial"/>
              </a:rPr>
              <a:t>Commercial Certification (FAA)</a:t>
            </a:r>
          </a:p>
          <a:p>
            <a:pPr lvl="0" algn="l"/>
            <a:r>
              <a:rPr lang="en-US" sz="1000" b="0" i="0" u="none">
                <a:solidFill>
                  <a:srgbClr val="000000"/>
                </a:solidFill>
                <a:latin typeface="Arial"/>
              </a:rPr>
              <a:t>Document Number: </a:t>
            </a:r>
            <a:r>
              <a:rPr lang="en-US" sz="1000" b="0" i="0" u="none">
                <a:solidFill>
                  <a:srgbClr val="000000"/>
                </a:solidFill>
                <a:latin typeface="Arial"/>
              </a:rPr>
              <a:t>27.307</a:t>
            </a:r>
          </a:p>
          <a:p>
            <a:pPr lvl="0" algn="l"/>
            <a:r>
              <a:rPr lang="en-US" sz="1000" b="0" i="0" u="none">
                <a:solidFill>
                  <a:srgbClr val="000000"/>
                </a:solidFill>
                <a:latin typeface="Arial"/>
              </a:rPr>
              <a:t>Document Title: </a:t>
            </a:r>
            <a:r>
              <a:rPr lang="en-US" sz="1000" b="0" i="0" u="none">
                <a:solidFill>
                  <a:srgbClr val="000000"/>
                </a:solidFill>
                <a:latin typeface="Arial"/>
              </a:rPr>
              <a:t>Proof of Structure</a:t>
            </a:r>
          </a:p>
          <a:p>
            <a:pPr lvl="0" algn="l"/>
            <a:r>
              <a:rPr lang="en-US" sz="1000" b="0" i="0" u="none">
                <a:solidFill>
                  <a:srgbClr val="000000"/>
                </a:solidFill>
                <a:latin typeface="Arial"/>
              </a:rPr>
              <a:t>Discipline: </a:t>
            </a:r>
            <a:r>
              <a:rPr lang="en-US" sz="1000" b="0" i="0" u="none">
                <a:solidFill>
                  <a:srgbClr val="000000"/>
                </a:solidFill>
                <a:latin typeface="Arial"/>
              </a:rPr>
              <a:t>rotary flight envelope</a:t>
            </a:r>
          </a:p>
          <a:p>
            <a:pPr lvl="0" algn="l"/>
            <a:r>
              <a:rPr lang="en-US" sz="1000" b="0" i="0" u="none">
                <a:solidFill>
                  <a:srgbClr val="000000"/>
                </a:solidFill>
                <a:latin typeface="Arial"/>
              </a:rPr>
              <a:t>Maneuver Title: </a:t>
            </a:r>
            <a:r>
              <a:rPr lang="en-US" sz="1000" b="0" i="0" u="none">
                <a:solidFill>
                  <a:srgbClr val="000000"/>
                </a:solidFill>
                <a:latin typeface="Arial"/>
              </a:rPr>
              <a:t>Pull-up Maneuver</a:t>
            </a:r>
          </a:p>
          <a:p>
            <a:pPr lvl="0" algn="l"/>
            <a:r>
              <a:rPr lang="en-US" sz="1000" b="0" i="0" u="none">
                <a:solidFill>
                  <a:srgbClr val="000000"/>
                </a:solidFill>
                <a:latin typeface="Arial"/>
              </a:rPr>
              <a:t>Maneuver Description: </a:t>
            </a:r>
            <a:r>
              <a:rPr lang="en-US" sz="1000" b="0" i="0" u="none">
                <a:solidFill>
                  <a:srgbClr val="000000"/>
                </a:solidFill>
                <a:latin typeface="Arial"/>
              </a:rPr>
              <a:t>Trim at the target airspeed. Then with the collective fixed, pitch up and slow the rotorcraft.  While still slow, depress the nose and begin an accelerating dive.  Approaching the target speed, begin a pull-up to achieve the desired load factor at the initial trim speed, all at the level flight attitude.</a:t>
            </a:r>
          </a:p>
          <a:p>
            <a:pPr lvl="0" algn="l"/>
            <a:r>
              <a:rPr lang="en-US" sz="1000" b="0" i="0" u="none">
                <a:solidFill>
                  <a:srgbClr val="000000"/>
                </a:solidFill>
                <a:latin typeface="Arial"/>
              </a:rPr>
              <a:t>Hazard: </a:t>
            </a:r>
            <a:r>
              <a:rPr lang="en-US" sz="1000" b="0" i="0" u="none">
                <a:solidFill>
                  <a:srgbClr val="000000"/>
                </a:solidFill>
                <a:latin typeface="Arial"/>
              </a:rPr>
              <a:t>Loss of Control</a:t>
            </a:r>
          </a:p>
          <a:p>
            <a:pPr lvl="0" algn="l"/>
            <a:r>
              <a:rPr lang="en-US" sz="1000" b="0" i="0" u="none">
                <a:solidFill>
                  <a:srgbClr val="000000"/>
                </a:solidFill>
                <a:latin typeface="Arial"/>
              </a:rPr>
              <a:t>Aircraft Type(s): </a:t>
            </a:r>
            <a:r>
              <a:rPr lang="en-US" sz="1000" b="0" i="0" u="none">
                <a:solidFill>
                  <a:srgbClr val="000000"/>
                </a:solidFill>
                <a:latin typeface="Arial"/>
              </a:rPr>
              <a:t>Rotary</a:t>
            </a:r>
          </a:p>
          <a:p>
            <a:pPr lvl="0" algn="l"/>
            <a:r>
              <a:rPr lang="en-US" sz="1000" b="0" i="0" u="none">
                <a:solidFill>
                  <a:srgbClr val="000000"/>
                </a:solidFill>
                <a:latin typeface="Arial"/>
              </a:rPr>
              <a:t>Power Plant(s): </a:t>
            </a:r>
            <a:r>
              <a:rPr lang="en-US" sz="1000" b="0" i="0" u="none">
                <a:solidFill>
                  <a:srgbClr val="000000"/>
                </a:solidFill>
                <a:latin typeface="Arial"/>
              </a:rPr>
              <a:t>Turbojet, Recip</a:t>
            </a:r>
          </a:p>
          <a:p>
            <a:pPr lvl="0" algn="l"/>
            <a:r>
              <a:rPr lang="en-US" sz="1000" b="0" i="0" u="none">
                <a:solidFill>
                  <a:srgbClr val="000000"/>
                </a:solidFill>
                <a:latin typeface="Arial"/>
              </a:rPr>
              <a:t>Habitation: </a:t>
            </a:r>
            <a:r>
              <a:rPr lang="en-US" sz="1000" b="0" i="0" u="none">
                <a:solidFill>
                  <a:srgbClr val="000000"/>
                </a:solidFill>
                <a:latin typeface="Arial"/>
              </a:rPr>
              <a:t>Both</a:t>
            </a:r>
          </a:p>
          <a:p>
            <a:pPr lvl="0" algn="l"/>
            <a:r>
              <a:rPr lang="en-US" sz="1000" b="0" i="0" u="none">
                <a:solidFill>
                  <a:srgbClr val="000000"/>
                </a:solidFill>
                <a:latin typeface="Arial"/>
              </a:rPr>
              <a:t>Risk Level: </a:t>
            </a:r>
            <a:r>
              <a:rPr lang="en-US" sz="1000" b="0" i="0" u="none">
                <a:solidFill>
                  <a:srgbClr val="000000"/>
                </a:solidFill>
                <a:latin typeface="Arial"/>
              </a:rPr>
              <a:t>High</a:t>
            </a:r>
          </a:p>
          <a:p>
            <a:pPr lvl="0" algn="l"/>
            <a:r>
              <a:rPr lang="en-US" sz="1000" b="0" i="0" u="none">
                <a:solidFill>
                  <a:srgbClr val="000000"/>
                </a:solidFill>
                <a:latin typeface="Arial"/>
              </a:rPr>
              <a:t>Risk Criteria: </a:t>
            </a:r>
            <a:r>
              <a:rPr lang="en-US" sz="1000" b="0" i="0" u="none">
                <a:solidFill>
                  <a:srgbClr val="000000"/>
                </a:solidFill>
                <a:latin typeface="Arial"/>
              </a:rPr>
              <a:t>Typical per FAA Order 4040.26 and subjective combination of probability and severity.</a:t>
            </a:r>
          </a:p>
          <a:p>
            <a:pPr lvl="0" algn="l"/>
            <a:r>
              <a:rPr lang="en-US" sz="1000" b="0" i="0" u="none">
                <a:solidFill>
                  <a:srgbClr val="000000"/>
                </a:solidFill>
                <a:latin typeface="Arial"/>
              </a:rPr>
              <a:t>Corrective Action: </a:t>
            </a:r>
            <a:r>
              <a:rPr lang="en-US" sz="1000" b="0" i="0" u="none">
                <a:solidFill>
                  <a:srgbClr val="000000"/>
                </a:solidFill>
                <a:latin typeface="Arial"/>
              </a:rPr>
              <a:t>If mast bumping occurs, do not continue testing.  Land immediately and do a maintenance inspection before further flight.</a:t>
            </a:r>
          </a:p>
          <a:p>
            <a:pPr lvl="0" algn="l"/>
            <a:r>
              <a:rPr lang="en-US" sz="1000" b="0" i="0" u="none">
                <a:solidFill>
                  <a:srgbClr val="000000"/>
                </a:solidFill>
                <a:latin typeface="Arial"/>
              </a:rPr>
              <a:t>Cause(s):</a:t>
            </a:r>
            <a:r>
              <a:rPr lang="en-US" sz="1000" b="0" i="0" u="none">
                <a:solidFill>
                  <a:srgbClr val="000000"/>
                </a:solidFill>
                <a:latin typeface="Arial"/>
              </a:rPr>
              <a:t/>
            </a:r>
          </a:p>
          <a:p>
            <a:pPr lvl="1" algn="l"/>
            <a:r>
              <a:rPr lang="en-US" sz="1000" b="0" i="0" u="none">
                <a:solidFill>
                  <a:srgbClr val="000000"/>
                </a:solidFill>
                <a:latin typeface="Arial"/>
              </a:rPr>
              <a:t>1. </a:t>
            </a:r>
            <a:r>
              <a:rPr lang="en-US" sz="1000" b="0" i="0" u="none">
                <a:solidFill>
                  <a:srgbClr val="000000"/>
                </a:solidFill>
                <a:latin typeface="Arial"/>
              </a:rPr>
              <a:t>Mast bumping during abrupt pullups at forward cg</a:t>
            </a:r>
          </a:p>
          <a:p>
            <a:pPr lvl="1" algn="l"/>
            <a:r>
              <a:rPr lang="en-US" sz="1000" b="0" i="0" u="none">
                <a:solidFill>
                  <a:srgbClr val="000000"/>
                </a:solidFill>
                <a:latin typeface="Arial"/>
              </a:rPr>
              <a:t>Mitigation(s):</a:t>
            </a:r>
            <a:r>
              <a:rPr lang="en-US" sz="1000" b="0" i="0" u="none">
                <a:solidFill>
                  <a:srgbClr val="000000"/>
                </a:solidFill>
                <a:latin typeface="Arial"/>
              </a:rPr>
              <a:t/>
            </a:r>
          </a:p>
          <a:p>
            <a:pPr lvl="2" algn="l"/>
            <a:r>
              <a:rPr lang="en-US" sz="1000" b="0" i="0" u="none">
                <a:solidFill>
                  <a:srgbClr val="000000"/>
                </a:solidFill>
                <a:latin typeface="Arial"/>
              </a:rPr>
              <a:t>1.1 </a:t>
            </a:r>
            <a:r>
              <a:rPr lang="en-US" sz="1000" b="0" i="0" u="none">
                <a:solidFill>
                  <a:srgbClr val="000000"/>
                </a:solidFill>
                <a:latin typeface="Arial"/>
              </a:rPr>
              <a:t>The preflight briefing will highlight the possibility of mast bumping during abrupt pullup maneuvers, especially with forward cg.</a:t>
            </a:r>
          </a:p>
          <a:p>
            <a:pPr lvl="3" algn="l"/>
            <a:r>
              <a:rPr lang="en-US" sz="1000" b="0" i="0" u="none">
                <a:solidFill>
                  <a:srgbClr val="000000"/>
                </a:solidFill>
                <a:latin typeface="Arial"/>
              </a:rPr>
              <a:t>Objective: </a:t>
            </a:r>
            <a:r>
              <a:rPr lang="en-US" sz="1000" b="0" i="0" u="none">
                <a:solidFill>
                  <a:srgbClr val="000000"/>
                </a:solidFill>
                <a:latin typeface="Arial"/>
              </a:rPr>
              <a:t>Reduces Probability</a:t>
            </a:r>
          </a:p>
          <a:p>
            <a:pPr lvl="3" algn="l"/>
            <a:r>
              <a:rPr lang="en-US" sz="1000" b="0" i="0" u="none">
                <a:solidFill>
                  <a:srgbClr val="000000"/>
                </a:solidFill>
                <a:latin typeface="Arial"/>
              </a:rPr>
              <a:t>Type: </a:t>
            </a:r>
            <a:r>
              <a:rPr lang="en-US" sz="1000" b="0" i="0" u="none">
                <a:solidFill>
                  <a:srgbClr val="000000"/>
                </a:solidFill>
                <a:latin typeface="Arial"/>
              </a:rPr>
              <a:t>Procedure</a:t>
            </a:r>
          </a:p>
          <a:p>
            <a:pPr lvl="1" algn="l"/>
            <a:r>
              <a:rPr lang="en-US" sz="1000" b="0" i="0" u="none">
                <a:solidFill>
                  <a:srgbClr val="000000"/>
                </a:solidFill>
                <a:latin typeface="Arial"/>
              </a:rPr>
              <a:t>2. </a:t>
            </a:r>
            <a:r>
              <a:rPr lang="en-US" sz="1000" b="0" i="0" u="none">
                <a:solidFill>
                  <a:srgbClr val="000000"/>
                </a:solidFill>
                <a:latin typeface="Arial"/>
              </a:rPr>
              <a:t>Mast bumping due to exceeding the target load factor (g's)</a:t>
            </a:r>
          </a:p>
          <a:p>
            <a:pPr lvl="1" algn="l"/>
            <a:r>
              <a:rPr lang="en-US" sz="1000" b="0" i="0" u="none">
                <a:solidFill>
                  <a:srgbClr val="000000"/>
                </a:solidFill>
                <a:latin typeface="Arial"/>
              </a:rPr>
              <a:t>Mitigation(s):</a:t>
            </a:r>
            <a:r>
              <a:rPr lang="en-US" sz="1000" b="0" i="0" u="none">
                <a:solidFill>
                  <a:srgbClr val="000000"/>
                </a:solidFill>
                <a:latin typeface="Arial"/>
              </a:rPr>
              <a:t/>
            </a:r>
          </a:p>
          <a:p>
            <a:pPr lvl="2" algn="l"/>
            <a:r>
              <a:rPr lang="en-US" sz="1000" b="0" i="0" u="none">
                <a:solidFill>
                  <a:srgbClr val="000000"/>
                </a:solidFill>
                <a:latin typeface="Arial"/>
              </a:rPr>
              <a:t>2.1 </a:t>
            </a:r>
            <a:r>
              <a:rPr lang="en-US" sz="1000" b="0" i="0" u="none">
                <a:solidFill>
                  <a:srgbClr val="000000"/>
                </a:solidFill>
                <a:latin typeface="Arial"/>
              </a:rPr>
              <a:t>Start pull-up maneuvers from a nose low attitude, initially at a low pitch rate; on subsequent pull-ups increase the pitch rate in small increments until the target g is obtained.</a:t>
            </a:r>
          </a:p>
          <a:p>
            <a:pPr lvl="3" algn="l"/>
            <a:r>
              <a:rPr lang="en-US" sz="1000" b="0" i="0" u="none">
                <a:solidFill>
                  <a:srgbClr val="000000"/>
                </a:solidFill>
                <a:latin typeface="Arial"/>
              </a:rPr>
              <a:t>Objective: </a:t>
            </a:r>
            <a:r>
              <a:rPr lang="en-US" sz="1000" b="0" i="0" u="none">
                <a:solidFill>
                  <a:srgbClr val="000000"/>
                </a:solidFill>
                <a:latin typeface="Arial"/>
              </a:rPr>
              <a:t>Reduces Probability</a:t>
            </a:r>
          </a:p>
          <a:p>
            <a:pPr lvl="3" algn="l"/>
            <a:r>
              <a:rPr lang="en-US" sz="1000" b="0" i="0" u="none">
                <a:solidFill>
                  <a:srgbClr val="000000"/>
                </a:solidFill>
                <a:latin typeface="Arial"/>
              </a:rPr>
              <a:t>Type: </a:t>
            </a:r>
            <a:r>
              <a:rPr lang="en-US" sz="1000" b="0" i="0" u="none">
                <a:solidFill>
                  <a:srgbClr val="000000"/>
                </a:solidFill>
                <a:latin typeface="Arial"/>
              </a:rPr>
              <a:t>Procedure</a:t>
            </a:r>
          </a:p>
          <a:p>
            <a:pPr lvl="3" algn="l"/>
            <a:r>
              <a:rPr lang="en-US" sz="1000" b="0" i="0" u="none">
                <a:solidFill>
                  <a:srgbClr val="000000"/>
                </a:solidFill>
                <a:latin typeface="Arial"/>
              </a:rPr>
              <a:t>Considerations: </a:t>
            </a:r>
            <a:r>
              <a:rPr lang="en-US" sz="1000" b="0" i="0" u="none">
                <a:solidFill>
                  <a:srgbClr val="000000"/>
                </a:solidFill>
                <a:latin typeface="Arial"/>
              </a:rPr>
              <a:t>A good technique for pull-up maneuvers is to use the following procedure.  Trim at the target airspeed. Then with the collective fixed, pitch up and slow the rotorcraft.  While still slow, depress the nose and begin an accelerating dive.  Approaching the target speed, begin a pull-up to achieve the desired load factor at the initial trim speed, all at the level flight attitude.</a:t>
            </a:r>
          </a:p>
          <a:p>
            <a:pPr lvl="2" algn="l"/>
            <a:r>
              <a:rPr lang="en-US" sz="1000" b="0" i="0" u="none">
                <a:solidFill>
                  <a:srgbClr val="000000"/>
                </a:solidFill>
                <a:latin typeface="Arial"/>
              </a:rPr>
              <a:t>2.2 </a:t>
            </a:r>
            <a:r>
              <a:rPr lang="en-US" sz="1000" b="0" i="0" u="none">
                <a:solidFill>
                  <a:srgbClr val="000000"/>
                </a:solidFill>
                <a:latin typeface="Arial"/>
              </a:rPr>
              <a:t>The pilot not flying should call out g's in real time to assist the pilot flying avoid an over g condition.</a:t>
            </a:r>
          </a:p>
          <a:p>
            <a:pPr lvl="3" algn="l"/>
            <a:r>
              <a:rPr lang="en-US" sz="1000" b="0" i="0" u="none">
                <a:solidFill>
                  <a:srgbClr val="000000"/>
                </a:solidFill>
                <a:latin typeface="Arial"/>
              </a:rPr>
              <a:t>Objective: </a:t>
            </a:r>
            <a:r>
              <a:rPr lang="en-US" sz="1000" b="0" i="0" u="none">
                <a:solidFill>
                  <a:srgbClr val="000000"/>
                </a:solidFill>
                <a:latin typeface="Arial"/>
              </a:rPr>
              <a:t>Reduces Probability</a:t>
            </a:r>
          </a:p>
          <a:p>
            <a:pPr lvl="3" algn="l"/>
            <a:r>
              <a:rPr lang="en-US" sz="1000" b="0" i="0" u="none">
                <a:solidFill>
                  <a:srgbClr val="000000"/>
                </a:solidFill>
                <a:latin typeface="Arial"/>
              </a:rPr>
              <a:t>Type: </a:t>
            </a:r>
            <a:r>
              <a:rPr lang="en-US" sz="1000" b="0" i="0" u="none">
                <a:solidFill>
                  <a:srgbClr val="000000"/>
                </a:solidFill>
                <a:latin typeface="Arial"/>
              </a:rPr>
              <a:t>Procedure</a:t>
            </a:r>
          </a:p>
          <a:p>
            <a:pPr lvl="2" algn="l"/>
            <a:r>
              <a:rPr lang="en-US" sz="1000" b="0" i="0" u="none">
                <a:solidFill>
                  <a:srgbClr val="000000"/>
                </a:solidFill>
                <a:latin typeface="Arial"/>
              </a:rPr>
              <a:t>2.3 </a:t>
            </a:r>
            <a:r>
              <a:rPr lang="en-US" sz="1000" b="0" i="0" u="none">
                <a:solidFill>
                  <a:srgbClr val="000000"/>
                </a:solidFill>
                <a:latin typeface="Arial"/>
              </a:rPr>
              <a:t>Use a build-up process in the pull-up G level to avoid over-G.</a:t>
            </a:r>
          </a:p>
          <a:p>
            <a:pPr lvl="3" algn="l"/>
            <a:r>
              <a:rPr lang="en-US" sz="1000" b="0" i="0" u="none">
                <a:solidFill>
                  <a:srgbClr val="000000"/>
                </a:solidFill>
                <a:latin typeface="Arial"/>
              </a:rPr>
              <a:t>Objective: </a:t>
            </a:r>
            <a:r>
              <a:rPr lang="en-US" sz="1000" b="0" i="0" u="none">
                <a:solidFill>
                  <a:srgbClr val="000000"/>
                </a:solidFill>
                <a:latin typeface="Arial"/>
              </a:rPr>
              <a:t>Reduces Probability</a:t>
            </a:r>
          </a:p>
          <a:p>
            <a:pPr lvl="3" algn="l"/>
            <a:r>
              <a:rPr lang="en-US" sz="1000" b="0" i="0" u="none">
                <a:solidFill>
                  <a:srgbClr val="000000"/>
                </a:solidFill>
                <a:latin typeface="Arial"/>
              </a:rPr>
              <a:t>Type: </a:t>
            </a:r>
            <a:r>
              <a:rPr lang="en-US" sz="1000" b="0" i="0" u="none">
                <a:solidFill>
                  <a:srgbClr val="000000"/>
                </a:solidFill>
                <a:latin typeface="Arial"/>
              </a:rPr>
              <a:t>Procedure</a:t>
            </a:r>
          </a:p>
        </p:txBody>
      </p:sp>
    </p:spTree>
  </p:cSld>
  <p:clrMapOvr>
    <a:masterClrMapping xmlns:a="http://schemas.openxmlformats.org/drawingml/2006/main"/>
  </p:clrMapOvr>
</p:sld>
</file>

<file path=ppt/slides/slide4.xml><?xml version="1.0" encoding="utf-8"?>
<p:sld xmlns:a="http://schemas.openxmlformats.org/drawingml/2006/main" xmlns:p="http://schemas.openxmlformats.org/presentationml/2006/main">
  <p:cSld>
    <p:spTree>
      <p:nvGrpSpPr>
        <p:cNvPr id="1" name=""/>
        <p:cNvGrpSpPr/>
        <p:nvPr/>
      </p:nvGrpSpPr>
      <p:grpSpPr>
        <a:xfrm xmlns:a="http://schemas.openxmlformats.org/drawingml/2006/main">
          <a:off x="0" y="0"/>
          <a:ext cx="0" cy="0"/>
          <a:chOff x="0" y="0"/>
          <a:chExt cx="0" cy="0"/>
        </a:xfrm>
      </p:grpSpPr>
      <p:sp>
        <p:nvSpPr>
          <p:cNvPr id="1" name="Left Header"/>
          <p:cNvSpPr>
            <a:spLocks noGrp="1"/>
          </p:cNvSpPr>
          <p:nvPr>
            <p:ph type="body"/>
          </p:nvPr>
        </p:nvSpPr>
        <p:spPr>
          <a:xfrm>
            <a:off x="457200" y="152400"/>
            <a:ext cx="2133600" cy="365125"/>
          </a:xfrm>
          <a:prstGeom prst="rect">
            <a:avLst/>
          </a:prstGeom>
        </p:spPr>
        <p:txBody>
          <a:bodyPr vert="horz" lIns="91440" tIns="45720" rIns="91440" bIns="45720" rtlCol="0" anchor="t">
            <a:normAutofit/>
          </a:bodyPr>
          <a:p/>
        </p:txBody>
      </p:sp>
      <p:sp>
        <p:nvSpPr>
          <p:cNvPr id="2" name="Middle Header"/>
          <p:cNvSpPr>
            <a:spLocks noGrp="1"/>
          </p:cNvSpPr>
          <p:nvPr>
            <p:ph type="body"/>
          </p:nvPr>
        </p:nvSpPr>
        <p:spPr>
          <a:xfrm>
            <a:off x="3124200" y="152400"/>
            <a:ext cx="2895600" cy="365125"/>
          </a:xfrm>
          <a:prstGeom prst="rect">
            <a:avLst/>
          </a:prstGeom>
        </p:spPr>
        <p:txBody>
          <a:bodyPr vert="horz" lIns="91440" tIns="45720" rIns="91440" bIns="45720" rtlCol="0" anchor="t">
            <a:normAutofit/>
          </a:bodyPr>
          <a:p/>
        </p:txBody>
      </p:sp>
      <p:sp>
        <p:nvSpPr>
          <p:cNvPr id="3" name="Right Header"/>
          <p:cNvSpPr>
            <a:spLocks noGrp="1"/>
          </p:cNvSpPr>
          <p:nvPr>
            <p:ph type="body"/>
          </p:nvPr>
        </p:nvSpPr>
        <p:spPr>
          <a:xfrm>
            <a:off x="6553200" y="152400"/>
            <a:ext cx="2133600" cy="365125"/>
          </a:xfrm>
          <a:prstGeom prst="rect">
            <a:avLst/>
          </a:prstGeom>
        </p:spPr>
        <p:txBody>
          <a:bodyPr vert="horz" lIns="91440" tIns="45720" rIns="91440" bIns="45720" rtlCol="0" anchor="t">
            <a:normAutofit/>
          </a:bodyPr>
          <a:p/>
        </p:txBody>
      </p:sp>
      <p:sp>
        <p:nvSpPr>
          <p:cNvPr id="4" name="Left Footer"/>
          <p:cNvSpPr>
            <a:spLocks noGrp="1"/>
          </p:cNvSpPr>
          <p:nvPr>
            <p:ph type="body"/>
          </p:nvPr>
        </p:nvSpPr>
        <p:spPr>
          <a:xfrm>
            <a:off x="457200" y="6324600"/>
            <a:ext cx="2133600" cy="365125"/>
          </a:xfrm>
          <a:prstGeom prst="rect">
            <a:avLst/>
          </a:prstGeom>
        </p:spPr>
        <p:txBody>
          <a:bodyPr vert="horz" lIns="91440" tIns="45720" rIns="91440" bIns="45720" rtlCol="0" anchor="t">
            <a:normAutofit/>
          </a:bodyPr>
          <a:p/>
        </p:txBody>
      </p:sp>
      <p:sp>
        <p:nvSpPr>
          <p:cNvPr id="5" name="Middle Footer"/>
          <p:cNvSpPr>
            <a:spLocks noGrp="1"/>
          </p:cNvSpPr>
          <p:nvPr>
            <p:ph type="body"/>
          </p:nvPr>
        </p:nvSpPr>
        <p:spPr>
          <a:xfrm>
            <a:off x="3124200" y="6324600"/>
            <a:ext cx="2895600" cy="365125"/>
          </a:xfrm>
          <a:prstGeom prst="rect">
            <a:avLst/>
          </a:prstGeom>
        </p:spPr>
        <p:txBody>
          <a:bodyPr vert="horz" lIns="91440" tIns="45720" rIns="91440" bIns="45720" rtlCol="0" anchor="t">
            <a:normAutofit/>
          </a:bodyPr>
          <a:p/>
        </p:txBody>
      </p:sp>
      <p:sp>
        <p:nvSpPr>
          <p:cNvPr id="6" name="Right Footer"/>
          <p:cNvSpPr>
            <a:spLocks noGrp="1"/>
          </p:cNvSpPr>
          <p:nvPr>
            <p:ph type="body"/>
          </p:nvPr>
        </p:nvSpPr>
        <p:spPr>
          <a:xfrm>
            <a:off x="6553200" y="6324600"/>
            <a:ext cx="2133600" cy="365125"/>
          </a:xfrm>
          <a:prstGeom prst="rect">
            <a:avLst/>
          </a:prstGeom>
        </p:spPr>
        <p:txBody>
          <a:bodyPr vert="horz" lIns="91440" tIns="45720" rIns="91440" bIns="45720" rtlCol="0" anchor="t">
            <a:normAutofit/>
          </a:bodyPr>
          <a:p/>
        </p:txBody>
      </p:sp>
      <p:sp>
        <p:nvSpPr>
          <p:cNvPr id="7" name="Content"/>
          <p:cNvSpPr>
            <a:spLocks noGrp="1"/>
          </p:cNvSpPr>
          <p:nvPr>
            <p:ph type="body"/>
          </p:nvPr>
        </p:nvSpPr>
        <p:spPr>
          <a:xfrm>
            <a:off x="457200" y="609600"/>
            <a:ext cx="8229600" cy="5638800"/>
          </a:xfrm>
          <a:prstGeom prst="rect">
            <a:avLst/>
          </a:prstGeom>
        </p:spPr>
        <p:txBody>
          <a:bodyPr vert="horz" lIns="91440" tIns="45720" rIns="91440" bIns="45720" rtlCol="0" anchor="t">
            <a:normAutofit/>
          </a:bodyPr>
          <a:p>
            <a:pPr lvl="0" algn="l"/>
            <a:r>
              <a:rPr lang="en-US" sz="1000" b="0" i="0" u="none">
                <a:solidFill>
                  <a:srgbClr val="000000"/>
                </a:solidFill>
                <a:latin typeface="Arial"/>
              </a:rPr>
              <a:t>Flight Test Area: </a:t>
            </a:r>
            <a:r>
              <a:rPr lang="en-US" sz="1000" b="0" i="0" u="none">
                <a:solidFill>
                  <a:srgbClr val="000000"/>
                </a:solidFill>
                <a:latin typeface="Arial"/>
              </a:rPr>
              <a:t>Commercial Certification (FAA)</a:t>
            </a:r>
          </a:p>
          <a:p>
            <a:pPr lvl="0" algn="l"/>
            <a:r>
              <a:rPr lang="en-US" sz="1000" b="0" i="0" u="none">
                <a:solidFill>
                  <a:srgbClr val="000000"/>
                </a:solidFill>
                <a:latin typeface="Arial"/>
              </a:rPr>
              <a:t>Document Number: </a:t>
            </a:r>
            <a:r>
              <a:rPr lang="en-US" sz="1000" b="0" i="0" u="none">
                <a:solidFill>
                  <a:srgbClr val="000000"/>
                </a:solidFill>
                <a:latin typeface="Arial"/>
              </a:rPr>
              <a:t>27.143(c)</a:t>
            </a:r>
          </a:p>
          <a:p>
            <a:pPr lvl="0" algn="l"/>
            <a:r>
              <a:rPr lang="en-US" sz="1000" b="0" i="0" u="none">
                <a:solidFill>
                  <a:srgbClr val="000000"/>
                </a:solidFill>
                <a:latin typeface="Arial"/>
              </a:rPr>
              <a:t>Document Title: </a:t>
            </a:r>
            <a:r>
              <a:rPr lang="en-US" sz="1000" b="0" i="0" u="none">
                <a:solidFill>
                  <a:srgbClr val="000000"/>
                </a:solidFill>
                <a:latin typeface="Arial"/>
              </a:rPr>
              <a:t>Controllability and Maneuverability</a:t>
            </a:r>
          </a:p>
          <a:p>
            <a:pPr lvl="0" algn="l"/>
            <a:r>
              <a:rPr lang="en-US" sz="1000" b="0" i="0" u="none">
                <a:solidFill>
                  <a:srgbClr val="000000"/>
                </a:solidFill>
                <a:latin typeface="Arial"/>
              </a:rPr>
              <a:t>Discipline: </a:t>
            </a:r>
            <a:r>
              <a:rPr lang="en-US" sz="1000" b="0" i="0" u="none">
                <a:solidFill>
                  <a:srgbClr val="000000"/>
                </a:solidFill>
                <a:latin typeface="Arial"/>
              </a:rPr>
              <a:t>rotary flight envelope</a:t>
            </a:r>
          </a:p>
          <a:p>
            <a:pPr lvl="0" algn="l"/>
            <a:r>
              <a:rPr lang="en-US" sz="1000" b="0" i="0" u="none">
                <a:solidFill>
                  <a:srgbClr val="000000"/>
                </a:solidFill>
                <a:latin typeface="Arial"/>
              </a:rPr>
              <a:t>Maneuver Title: </a:t>
            </a:r>
            <a:r>
              <a:rPr lang="en-US" sz="1000" b="0" i="0" u="none">
                <a:solidFill>
                  <a:srgbClr val="000000"/>
                </a:solidFill>
                <a:latin typeface="Arial"/>
              </a:rPr>
              <a:t>Low Speed Controllabililty</a:t>
            </a:r>
          </a:p>
          <a:p>
            <a:pPr lvl="0" algn="l"/>
            <a:r>
              <a:rPr lang="en-US" sz="1000" b="0" i="0" u="none">
                <a:solidFill>
                  <a:srgbClr val="000000"/>
                </a:solidFill>
                <a:latin typeface="Arial"/>
              </a:rPr>
              <a:t>Maneuver Description: </a:t>
            </a:r>
            <a:r>
              <a:rPr lang="en-US" sz="1000" b="0" i="0" u="none">
                <a:solidFill>
                  <a:srgbClr val="000000"/>
                </a:solidFill>
                <a:latin typeface="Arial"/>
              </a:rPr>
              <a:t>As per CFR 27.143 and AC 27-1B, para. 27.143
Verification flight tests include flying the helicopter at various azimuths including sideward and rearward flight up to and including 17 knots GS and at max altitude or 7000 feet, whichever is less (per the AC).
Frequently the helicopter is tested to a speed well in excess of 17 knots. GS is accurately maintained using either a pace vehicle or onboard GPS equipment.</a:t>
            </a:r>
          </a:p>
          <a:p>
            <a:pPr lvl="0" algn="l"/>
            <a:r>
              <a:rPr lang="en-US" sz="1000" b="0" i="0" u="none">
                <a:solidFill>
                  <a:srgbClr val="000000"/>
                </a:solidFill>
                <a:latin typeface="Arial"/>
              </a:rPr>
              <a:t>Hazard: </a:t>
            </a:r>
            <a:r>
              <a:rPr lang="en-US" sz="1000" b="0" i="0" u="none">
                <a:solidFill>
                  <a:srgbClr val="000000"/>
                </a:solidFill>
                <a:latin typeface="Arial"/>
              </a:rPr>
              <a:t>Loss of Control</a:t>
            </a:r>
          </a:p>
          <a:p>
            <a:pPr lvl="0" algn="l"/>
            <a:r>
              <a:rPr lang="en-US" sz="1000" b="0" i="0" u="none">
                <a:solidFill>
                  <a:srgbClr val="000000"/>
                </a:solidFill>
                <a:latin typeface="Arial"/>
              </a:rPr>
              <a:t>Aircraft Type(s): </a:t>
            </a:r>
            <a:r>
              <a:rPr lang="en-US" sz="1000" b="0" i="0" u="none">
                <a:solidFill>
                  <a:srgbClr val="000000"/>
                </a:solidFill>
                <a:latin typeface="Arial"/>
              </a:rPr>
              <a:t>Rotary</a:t>
            </a:r>
          </a:p>
          <a:p>
            <a:pPr lvl="0" algn="l"/>
            <a:r>
              <a:rPr lang="en-US" sz="1000" b="0" i="0" u="none">
                <a:solidFill>
                  <a:srgbClr val="000000"/>
                </a:solidFill>
                <a:latin typeface="Arial"/>
              </a:rPr>
              <a:t>Power Plant(s): </a:t>
            </a:r>
            <a:r>
              <a:rPr lang="en-US" sz="1000" b="0" i="0" u="none">
                <a:solidFill>
                  <a:srgbClr val="000000"/>
                </a:solidFill>
                <a:latin typeface="Arial"/>
              </a:rPr>
              <a:t>Turbojet, Turbofan, Recip</a:t>
            </a:r>
          </a:p>
          <a:p>
            <a:pPr lvl="0" algn="l"/>
            <a:r>
              <a:rPr lang="en-US" sz="1000" b="0" i="0" u="none">
                <a:solidFill>
                  <a:srgbClr val="000000"/>
                </a:solidFill>
                <a:latin typeface="Arial"/>
              </a:rPr>
              <a:t>Habitation: </a:t>
            </a:r>
            <a:r>
              <a:rPr lang="en-US" sz="1000" b="0" i="0" u="none">
                <a:solidFill>
                  <a:srgbClr val="000000"/>
                </a:solidFill>
                <a:latin typeface="Arial"/>
              </a:rPr>
              <a:t>Yes</a:t>
            </a:r>
          </a:p>
          <a:p>
            <a:pPr lvl="0" algn="l"/>
            <a:r>
              <a:rPr lang="en-US" sz="1000" b="0" i="0" u="none">
                <a:solidFill>
                  <a:srgbClr val="000000"/>
                </a:solidFill>
                <a:latin typeface="Arial"/>
              </a:rPr>
              <a:t>Risk Level: </a:t>
            </a:r>
            <a:r>
              <a:rPr lang="en-US" sz="1000" b="0" i="0" u="none">
                <a:solidFill>
                  <a:srgbClr val="000000"/>
                </a:solidFill>
                <a:latin typeface="Arial"/>
              </a:rPr>
              <a:t>High</a:t>
            </a:r>
          </a:p>
          <a:p>
            <a:pPr lvl="0" algn="l"/>
            <a:r>
              <a:rPr lang="en-US" sz="1000" b="0" i="0" u="none">
                <a:solidFill>
                  <a:srgbClr val="000000"/>
                </a:solidFill>
                <a:latin typeface="Arial"/>
              </a:rPr>
              <a:t>Risk Criteria: </a:t>
            </a:r>
            <a:r>
              <a:rPr lang="en-US" sz="1000" b="0" i="0" u="none">
                <a:solidFill>
                  <a:srgbClr val="000000"/>
                </a:solidFill>
                <a:latin typeface="Arial"/>
              </a:rPr>
              <a:t>FAA Order 4040.26</a:t>
            </a:r>
          </a:p>
          <a:p>
            <a:pPr lvl="0" algn="l"/>
            <a:r>
              <a:rPr lang="en-US" sz="1000" b="0" i="0" u="none">
                <a:solidFill>
                  <a:srgbClr val="000000"/>
                </a:solidFill>
                <a:latin typeface="Arial"/>
              </a:rPr>
              <a:t>Corrective Action: </a:t>
            </a:r>
            <a:r>
              <a:rPr lang="en-US" sz="1000" b="0" i="0" u="none">
                <a:solidFill>
                  <a:srgbClr val="000000"/>
                </a:solidFill>
                <a:latin typeface="Arial"/>
              </a:rPr>
              <a:t>Either add collective to get away from the ground, or if ground impact is inevitable, lower collective and land.</a:t>
            </a:r>
          </a:p>
          <a:p>
            <a:pPr lvl="0" algn="l"/>
            <a:r>
              <a:rPr lang="en-US" sz="1000" b="0" i="0" u="none">
                <a:solidFill>
                  <a:srgbClr val="000000"/>
                </a:solidFill>
                <a:latin typeface="Arial"/>
              </a:rPr>
              <a:t>Cause(s):</a:t>
            </a:r>
            <a:r>
              <a:rPr lang="en-US" sz="1000" b="0" i="0" u="none">
                <a:solidFill>
                  <a:srgbClr val="000000"/>
                </a:solidFill>
                <a:latin typeface="Arial"/>
              </a:rPr>
              <a:t/>
            </a:r>
          </a:p>
          <a:p>
            <a:pPr lvl="1" algn="l"/>
            <a:r>
              <a:rPr lang="en-US" sz="1000" b="0" i="0" u="none">
                <a:solidFill>
                  <a:srgbClr val="000000"/>
                </a:solidFill>
                <a:latin typeface="Arial"/>
              </a:rPr>
              <a:t>1. </a:t>
            </a:r>
            <a:r>
              <a:rPr lang="en-US" sz="1000" b="0" i="0" u="none">
                <a:solidFill>
                  <a:srgbClr val="000000"/>
                </a:solidFill>
                <a:latin typeface="Arial"/>
              </a:rPr>
              <a:t>Loss of power due to engine compressor stalls</a:t>
            </a:r>
          </a:p>
          <a:p>
            <a:pPr lvl="1" algn="l"/>
            <a:r>
              <a:rPr lang="en-US" sz="1000" b="0" i="0" u="none">
                <a:solidFill>
                  <a:srgbClr val="000000"/>
                </a:solidFill>
                <a:latin typeface="Arial"/>
              </a:rPr>
              <a:t>Mitigation(s):</a:t>
            </a:r>
            <a:r>
              <a:rPr lang="en-US" sz="1000" b="0" i="0" u="none">
                <a:solidFill>
                  <a:srgbClr val="000000"/>
                </a:solidFill>
                <a:latin typeface="Arial"/>
              </a:rPr>
              <a:t/>
            </a:r>
          </a:p>
          <a:p>
            <a:pPr lvl="2" algn="l"/>
            <a:r>
              <a:rPr lang="en-US" sz="1000" b="0" i="0" u="none">
                <a:solidFill>
                  <a:srgbClr val="000000"/>
                </a:solidFill>
                <a:latin typeface="Arial"/>
              </a:rPr>
              <a:t>1.1 </a:t>
            </a:r>
            <a:r>
              <a:rPr lang="en-US" sz="1000" b="0" i="0" u="none">
                <a:solidFill>
                  <a:srgbClr val="000000"/>
                </a:solidFill>
                <a:latin typeface="Arial"/>
              </a:rPr>
              <a:t>A test buildup in density altitude and weight will be used beginning with low density altitude and low weight</a:t>
            </a:r>
          </a:p>
          <a:p>
            <a:pPr lvl="3" algn="l"/>
            <a:r>
              <a:rPr lang="en-US" sz="1000" b="0" i="0" u="none">
                <a:solidFill>
                  <a:srgbClr val="000000"/>
                </a:solidFill>
                <a:latin typeface="Arial"/>
              </a:rPr>
              <a:t>Objective: </a:t>
            </a:r>
            <a:r>
              <a:rPr lang="en-US" sz="1000" b="0" i="0" u="none">
                <a:solidFill>
                  <a:srgbClr val="000000"/>
                </a:solidFill>
                <a:latin typeface="Arial"/>
              </a:rPr>
              <a:t>Reduces Probability</a:t>
            </a:r>
          </a:p>
          <a:p>
            <a:pPr lvl="3" algn="l"/>
            <a:r>
              <a:rPr lang="en-US" sz="1000" b="0" i="0" u="none">
                <a:solidFill>
                  <a:srgbClr val="000000"/>
                </a:solidFill>
                <a:latin typeface="Arial"/>
              </a:rPr>
              <a:t>Type: </a:t>
            </a:r>
            <a:r>
              <a:rPr lang="en-US" sz="1000" b="0" i="0" u="none">
                <a:solidFill>
                  <a:srgbClr val="000000"/>
                </a:solidFill>
                <a:latin typeface="Arial"/>
              </a:rPr>
              <a:t>Procedure</a:t>
            </a:r>
          </a:p>
          <a:p>
            <a:pPr lvl="2" algn="l"/>
            <a:r>
              <a:rPr lang="en-US" sz="1000" b="0" i="0" u="none">
                <a:solidFill>
                  <a:srgbClr val="000000"/>
                </a:solidFill>
                <a:latin typeface="Arial"/>
              </a:rPr>
              <a:t>1.2 </a:t>
            </a:r>
            <a:r>
              <a:rPr lang="en-US" sz="1000" b="0" i="0" u="none">
                <a:solidFill>
                  <a:srgbClr val="000000"/>
                </a:solidFill>
                <a:latin typeface="Arial"/>
              </a:rPr>
              <a:t>Pilot/Engineer not flying will closely monitor engine parameters at and near limiting gross weight.</a:t>
            </a:r>
          </a:p>
          <a:p>
            <a:pPr lvl="3" algn="l"/>
            <a:r>
              <a:rPr lang="en-US" sz="1000" b="0" i="0" u="none">
                <a:solidFill>
                  <a:srgbClr val="000000"/>
                </a:solidFill>
                <a:latin typeface="Arial"/>
              </a:rPr>
              <a:t>Objective: </a:t>
            </a:r>
            <a:r>
              <a:rPr lang="en-US" sz="1000" b="0" i="0" u="none">
                <a:solidFill>
                  <a:srgbClr val="000000"/>
                </a:solidFill>
                <a:latin typeface="Arial"/>
              </a:rPr>
              <a:t>Reduces Probability</a:t>
            </a:r>
          </a:p>
          <a:p>
            <a:pPr lvl="3" algn="l"/>
            <a:r>
              <a:rPr lang="en-US" sz="1000" b="0" i="0" u="none">
                <a:solidFill>
                  <a:srgbClr val="000000"/>
                </a:solidFill>
                <a:latin typeface="Arial"/>
              </a:rPr>
              <a:t>Type: </a:t>
            </a:r>
            <a:r>
              <a:rPr lang="en-US" sz="1000" b="0" i="0" u="none">
                <a:solidFill>
                  <a:srgbClr val="000000"/>
                </a:solidFill>
                <a:latin typeface="Arial"/>
              </a:rPr>
              <a:t>Procedure</a:t>
            </a:r>
          </a:p>
          <a:p>
            <a:pPr lvl="1" algn="l"/>
            <a:r>
              <a:rPr lang="en-US" sz="1000" b="0" i="0" u="none">
                <a:solidFill>
                  <a:srgbClr val="000000"/>
                </a:solidFill>
                <a:latin typeface="Arial"/>
              </a:rPr>
              <a:t>2. </a:t>
            </a:r>
            <a:r>
              <a:rPr lang="en-US" sz="1000" b="0" i="0" u="none">
                <a:solidFill>
                  <a:srgbClr val="000000"/>
                </a:solidFill>
                <a:latin typeface="Arial"/>
              </a:rPr>
              <a:t>Loss of cyclic or pedal control margins</a:t>
            </a:r>
          </a:p>
          <a:p>
            <a:pPr lvl="1" algn="l"/>
            <a:r>
              <a:rPr lang="en-US" sz="1000" b="0" i="0" u="none">
                <a:solidFill>
                  <a:srgbClr val="000000"/>
                </a:solidFill>
                <a:latin typeface="Arial"/>
              </a:rPr>
              <a:t>Mitigation(s):</a:t>
            </a:r>
            <a:r>
              <a:rPr lang="en-US" sz="1000" b="0" i="0" u="none">
                <a:solidFill>
                  <a:srgbClr val="000000"/>
                </a:solidFill>
                <a:latin typeface="Arial"/>
              </a:rPr>
              <a:t/>
            </a:r>
          </a:p>
          <a:p>
            <a:pPr lvl="2" algn="l"/>
            <a:r>
              <a:rPr lang="en-US" sz="1000" b="0" i="0" u="none">
                <a:solidFill>
                  <a:srgbClr val="000000"/>
                </a:solidFill>
                <a:latin typeface="Arial"/>
              </a:rPr>
              <a:t>2.1 </a:t>
            </a:r>
            <a:r>
              <a:rPr lang="en-US" sz="1000" b="0" i="0" u="none">
                <a:solidFill>
                  <a:srgbClr val="000000"/>
                </a:solidFill>
                <a:latin typeface="Arial"/>
              </a:rPr>
              <a:t>Maximum wind should be 5 kts or less.</a:t>
            </a:r>
          </a:p>
          <a:p>
            <a:pPr lvl="3" algn="l"/>
            <a:r>
              <a:rPr lang="en-US" sz="1000" b="0" i="0" u="none">
                <a:solidFill>
                  <a:srgbClr val="000000"/>
                </a:solidFill>
                <a:latin typeface="Arial"/>
              </a:rPr>
              <a:t>Objective: </a:t>
            </a:r>
            <a:r>
              <a:rPr lang="en-US" sz="1000" b="0" i="0" u="none">
                <a:solidFill>
                  <a:srgbClr val="000000"/>
                </a:solidFill>
                <a:latin typeface="Arial"/>
              </a:rPr>
              <a:t>Reduces Probability</a:t>
            </a:r>
          </a:p>
          <a:p>
            <a:pPr lvl="3" algn="l"/>
            <a:r>
              <a:rPr lang="en-US" sz="1000" b="0" i="0" u="none">
                <a:solidFill>
                  <a:srgbClr val="000000"/>
                </a:solidFill>
                <a:latin typeface="Arial"/>
              </a:rPr>
              <a:t>Type: </a:t>
            </a:r>
            <a:r>
              <a:rPr lang="en-US" sz="1000" b="0" i="0" u="none">
                <a:solidFill>
                  <a:srgbClr val="000000"/>
                </a:solidFill>
                <a:latin typeface="Arial"/>
              </a:rPr>
              <a:t>Procedure</a:t>
            </a:r>
          </a:p>
          <a:p>
            <a:pPr lvl="3" algn="l"/>
            <a:r>
              <a:rPr lang="en-US" sz="1000" b="0" i="0" u="none">
                <a:solidFill>
                  <a:srgbClr val="000000"/>
                </a:solidFill>
                <a:latin typeface="Arial"/>
              </a:rPr>
              <a:t>Considerations: </a:t>
            </a:r>
            <a:r>
              <a:rPr lang="en-US" sz="1000" b="0" i="0" u="none">
                <a:solidFill>
                  <a:srgbClr val="000000"/>
                </a:solidFill>
                <a:latin typeface="Arial"/>
              </a:rPr>
              <a:t>When winds exceed 5 kts the possibility of a wind gust is higher and a sudden gust during a test point near the limit of controllability could cause loss of control.</a:t>
            </a:r>
          </a:p>
          <a:p>
            <a:pPr lvl="2" algn="l"/>
            <a:r>
              <a:rPr lang="en-US" sz="1000" b="0" i="0" u="none">
                <a:solidFill>
                  <a:srgbClr val="000000"/>
                </a:solidFill>
                <a:latin typeface="Arial"/>
              </a:rPr>
              <a:t>2.2 </a:t>
            </a:r>
            <a:r>
              <a:rPr lang="en-US" sz="1000" b="0" i="0" u="none">
                <a:solidFill>
                  <a:srgbClr val="000000"/>
                </a:solidFill>
                <a:latin typeface="Arial"/>
              </a:rPr>
              <a:t>Non-flying pilot or engineer should monitor control margins in real time.</a:t>
            </a:r>
          </a:p>
          <a:p>
            <a:pPr lvl="3" algn="l"/>
            <a:r>
              <a:rPr lang="en-US" sz="1000" b="0" i="0" u="none">
                <a:solidFill>
                  <a:srgbClr val="000000"/>
                </a:solidFill>
                <a:latin typeface="Arial"/>
              </a:rPr>
              <a:t>Objective: </a:t>
            </a:r>
            <a:r>
              <a:rPr lang="en-US" sz="1000" b="0" i="0" u="none">
                <a:solidFill>
                  <a:srgbClr val="000000"/>
                </a:solidFill>
                <a:latin typeface="Arial"/>
              </a:rPr>
              <a:t>Reduces Probability</a:t>
            </a:r>
          </a:p>
          <a:p>
            <a:pPr lvl="3" algn="l"/>
            <a:r>
              <a:rPr lang="en-US" sz="1000" b="0" i="0" u="none">
                <a:solidFill>
                  <a:srgbClr val="000000"/>
                </a:solidFill>
                <a:latin typeface="Arial"/>
              </a:rPr>
              <a:t>Type: </a:t>
            </a:r>
            <a:r>
              <a:rPr lang="en-US" sz="1000" b="0" i="0" u="none">
                <a:solidFill>
                  <a:srgbClr val="000000"/>
                </a:solidFill>
                <a:latin typeface="Arial"/>
              </a:rPr>
              <a:t>Analysis</a:t>
            </a:r>
          </a:p>
          <a:p>
            <a:pPr lvl="3" algn="l"/>
            <a:r>
              <a:rPr lang="en-US" sz="1000" b="0" i="0" u="none">
                <a:solidFill>
                  <a:srgbClr val="000000"/>
                </a:solidFill>
                <a:latin typeface="Arial"/>
              </a:rPr>
              <a:t>Considerations: </a:t>
            </a:r>
            <a:r>
              <a:rPr lang="en-US" sz="1000" b="0" i="0" u="none">
                <a:solidFill>
                  <a:srgbClr val="000000"/>
                </a:solidFill>
                <a:latin typeface="Arial"/>
              </a:rPr>
              <a:t>Minimum control margins should be established and briefed prior to testing.  A control margin limit (usually pedal) is the lowest margin where a moment can still be generated (about 5 to 10%).  CRM procedures and terminology should also be established and briefed prior to each flight.</a:t>
            </a:r>
          </a:p>
          <a:p>
            <a:pPr lvl="2" algn="l"/>
            <a:r>
              <a:rPr lang="en-US" sz="1000" b="0" i="0" u="none">
                <a:solidFill>
                  <a:srgbClr val="000000"/>
                </a:solidFill>
                <a:latin typeface="Arial"/>
              </a:rPr>
              <a:t>2.3 </a:t>
            </a:r>
            <a:r>
              <a:rPr lang="en-US" sz="1000" b="0" i="0" u="none">
                <a:solidFill>
                  <a:srgbClr val="000000"/>
                </a:solidFill>
                <a:latin typeface="Arial"/>
              </a:rPr>
              <a:t>Envelope expansion should be done in a buildup manner, both in terms of velocity and azimuth.  Azimuth increments of 30 degrees should be flown and each azimuth should be expanded in speed from a hover in 5 kt increments.</a:t>
            </a:r>
          </a:p>
          <a:p>
            <a:pPr lvl="3" algn="l"/>
            <a:r>
              <a:rPr lang="en-US" sz="1000" b="0" i="0" u="none">
                <a:solidFill>
                  <a:srgbClr val="000000"/>
                </a:solidFill>
                <a:latin typeface="Arial"/>
              </a:rPr>
              <a:t>Objective: </a:t>
            </a:r>
            <a:r>
              <a:rPr lang="en-US" sz="1000" b="0" i="0" u="none">
                <a:solidFill>
                  <a:srgbClr val="000000"/>
                </a:solidFill>
                <a:latin typeface="Arial"/>
              </a:rPr>
              <a:t>Reduces Probability</a:t>
            </a:r>
          </a:p>
          <a:p>
            <a:pPr lvl="3" algn="l"/>
            <a:r>
              <a:rPr lang="en-US" sz="1000" b="0" i="0" u="none">
                <a:solidFill>
                  <a:srgbClr val="000000"/>
                </a:solidFill>
                <a:latin typeface="Arial"/>
              </a:rPr>
              <a:t>Type: </a:t>
            </a:r>
            <a:r>
              <a:rPr lang="en-US" sz="1000" b="0" i="0" u="none">
                <a:solidFill>
                  <a:srgbClr val="000000"/>
                </a:solidFill>
                <a:latin typeface="Arial"/>
              </a:rPr>
              <a:t>Procedure</a:t>
            </a:r>
          </a:p>
          <a:p>
            <a:pPr lvl="3" algn="l"/>
            <a:r>
              <a:rPr lang="en-US" sz="1000" b="0" i="0" u="none">
                <a:solidFill>
                  <a:srgbClr val="000000"/>
                </a:solidFill>
                <a:latin typeface="Arial"/>
              </a:rPr>
              <a:t>Considerations: </a:t>
            </a:r>
            <a:r>
              <a:rPr lang="en-US" sz="1000" b="0" i="0" u="none">
                <a:solidFill>
                  <a:srgbClr val="000000"/>
                </a:solidFill>
                <a:latin typeface="Arial"/>
              </a:rPr>
              <a:t>Benign azimuths should be done before the expected critical azimuths.</a:t>
            </a:r>
          </a:p>
          <a:p>
            <a:pPr lvl="2" algn="l"/>
            <a:r>
              <a:rPr lang="en-US" sz="1000" b="0" i="0" u="none">
                <a:solidFill>
                  <a:srgbClr val="000000"/>
                </a:solidFill>
                <a:latin typeface="Arial"/>
              </a:rPr>
              <a:t>2.4 </a:t>
            </a:r>
            <a:r>
              <a:rPr lang="en-US" sz="1000" b="0" i="0" u="none">
                <a:solidFill>
                  <a:srgbClr val="000000"/>
                </a:solidFill>
                <a:latin typeface="Arial"/>
              </a:rPr>
              <a:t>All crew should wear protective clothing and helmets</a:t>
            </a:r>
          </a:p>
          <a:p>
            <a:pPr lvl="3" algn="l"/>
            <a:r>
              <a:rPr lang="en-US" sz="1000" b="0" i="0" u="none">
                <a:solidFill>
                  <a:srgbClr val="000000"/>
                </a:solidFill>
                <a:latin typeface="Arial"/>
              </a:rPr>
              <a:t>Objective: </a:t>
            </a:r>
            <a:r>
              <a:rPr lang="en-US" sz="1000" b="0" i="0" u="none">
                <a:solidFill>
                  <a:srgbClr val="000000"/>
                </a:solidFill>
                <a:latin typeface="Arial"/>
              </a:rPr>
              <a:t>Reduces Severity</a:t>
            </a:r>
          </a:p>
          <a:p>
            <a:pPr lvl="3" algn="l"/>
            <a:r>
              <a:rPr lang="en-US" sz="1000" b="0" i="0" u="none">
                <a:solidFill>
                  <a:srgbClr val="000000"/>
                </a:solidFill>
                <a:latin typeface="Arial"/>
              </a:rPr>
              <a:t>Type: </a:t>
            </a:r>
            <a:r>
              <a:rPr lang="en-US" sz="1000" b="0" i="0" u="none">
                <a:solidFill>
                  <a:srgbClr val="000000"/>
                </a:solidFill>
                <a:latin typeface="Arial"/>
              </a:rPr>
              <a:t>Procedure</a:t>
            </a:r>
          </a:p>
          <a:p>
            <a:pPr lvl="3" algn="l"/>
            <a:r>
              <a:rPr lang="en-US" sz="1000" b="0" i="0" u="none">
                <a:solidFill>
                  <a:srgbClr val="000000"/>
                </a:solidFill>
                <a:latin typeface="Arial"/>
              </a:rPr>
              <a:t>Considerations: </a:t>
            </a:r>
            <a:r>
              <a:rPr lang="en-US" sz="1000" b="0" i="0" u="none">
                <a:solidFill>
                  <a:srgbClr val="000000"/>
                </a:solidFill>
                <a:latin typeface="Arial"/>
              </a:rPr>
              <a:t>In the event of ground impact, protective equipment and reduce injuries</a:t>
            </a:r>
          </a:p>
          <a:p>
            <a:pPr lvl="2" algn="l"/>
            <a:r>
              <a:rPr lang="en-US" sz="1000" b="0" i="0" u="none">
                <a:solidFill>
                  <a:srgbClr val="000000"/>
                </a:solidFill>
                <a:latin typeface="Arial"/>
              </a:rPr>
              <a:t>2.5 </a:t>
            </a:r>
            <a:r>
              <a:rPr lang="en-US" sz="1000" b="0" i="0" u="none">
                <a:solidFill>
                  <a:srgbClr val="000000"/>
                </a:solidFill>
                <a:latin typeface="Arial"/>
              </a:rPr>
              <a:t>Fire and rescue personnel and equipment should be on station and briefed on planned testing and associated hazards</a:t>
            </a:r>
          </a:p>
          <a:p>
            <a:pPr lvl="3" algn="l"/>
            <a:r>
              <a:rPr lang="en-US" sz="1000" b="0" i="0" u="none">
                <a:solidFill>
                  <a:srgbClr val="000000"/>
                </a:solidFill>
                <a:latin typeface="Arial"/>
              </a:rPr>
              <a:t>Objective: </a:t>
            </a:r>
            <a:r>
              <a:rPr lang="en-US" sz="1000" b="0" i="0" u="none">
                <a:solidFill>
                  <a:srgbClr val="000000"/>
                </a:solidFill>
                <a:latin typeface="Arial"/>
              </a:rPr>
              <a:t>Reduces Severity</a:t>
            </a:r>
          </a:p>
          <a:p>
            <a:pPr lvl="3" algn="l"/>
            <a:r>
              <a:rPr lang="en-US" sz="1000" b="0" i="0" u="none">
                <a:solidFill>
                  <a:srgbClr val="000000"/>
                </a:solidFill>
                <a:latin typeface="Arial"/>
              </a:rPr>
              <a:t>Type: </a:t>
            </a:r>
            <a:r>
              <a:rPr lang="en-US" sz="1000" b="0" i="0" u="none">
                <a:solidFill>
                  <a:srgbClr val="000000"/>
                </a:solidFill>
                <a:latin typeface="Arial"/>
              </a:rPr>
              <a:t>Procedure</a:t>
            </a:r>
          </a:p>
          <a:p>
            <a:pPr lvl="2" algn="l"/>
            <a:r>
              <a:rPr lang="en-US" sz="1000" b="0" i="0" u="none">
                <a:solidFill>
                  <a:srgbClr val="000000"/>
                </a:solidFill>
                <a:latin typeface="Arial"/>
              </a:rPr>
              <a:t>2.6 </a:t>
            </a:r>
            <a:r>
              <a:rPr lang="en-US" sz="1000" b="0" i="0" u="none">
                <a:solidFill>
                  <a:srgbClr val="000000"/>
                </a:solidFill>
                <a:latin typeface="Arial"/>
              </a:rPr>
              <a:t>When recovering from various azimuths to forward flight, limit yaw to a slow, controlled rate.</a:t>
            </a:r>
          </a:p>
          <a:p>
            <a:pPr lvl="3" algn="l"/>
            <a:r>
              <a:rPr lang="en-US" sz="1000" b="0" i="0" u="none">
                <a:solidFill>
                  <a:srgbClr val="000000"/>
                </a:solidFill>
                <a:latin typeface="Arial"/>
              </a:rPr>
              <a:t>Objective: </a:t>
            </a:r>
            <a:r>
              <a:rPr lang="en-US" sz="1000" b="0" i="0" u="none">
                <a:solidFill>
                  <a:srgbClr val="000000"/>
                </a:solidFill>
                <a:latin typeface="Arial"/>
              </a:rPr>
              <a:t>Reduces Probability</a:t>
            </a:r>
          </a:p>
          <a:p>
            <a:pPr lvl="3" algn="l"/>
            <a:r>
              <a:rPr lang="en-US" sz="1000" b="0" i="0" u="none">
                <a:solidFill>
                  <a:srgbClr val="000000"/>
                </a:solidFill>
                <a:latin typeface="Arial"/>
              </a:rPr>
              <a:t>Type: </a:t>
            </a:r>
            <a:r>
              <a:rPr lang="en-US" sz="1000" b="0" i="0" u="none">
                <a:solidFill>
                  <a:srgbClr val="000000"/>
                </a:solidFill>
                <a:latin typeface="Arial"/>
              </a:rPr>
              <a:t>Procedure</a:t>
            </a:r>
          </a:p>
        </p:txBody>
      </p:sp>
    </p:spTree>
  </p:cSld>
  <p:clrMapOvr>
    <a:masterClrMapping xmlns:a="http://schemas.openxmlformats.org/drawingml/2006/main"/>
  </p:clrMapOvr>
</p:sld>
</file>

<file path=ppt/slides/slide5.xml><?xml version="1.0" encoding="utf-8"?>
<p:sld xmlns:a="http://schemas.openxmlformats.org/drawingml/2006/main" xmlns:p="http://schemas.openxmlformats.org/presentationml/2006/main">
  <p:cSld>
    <p:spTree>
      <p:nvGrpSpPr>
        <p:cNvPr id="1" name=""/>
        <p:cNvGrpSpPr/>
        <p:nvPr/>
      </p:nvGrpSpPr>
      <p:grpSpPr>
        <a:xfrm xmlns:a="http://schemas.openxmlformats.org/drawingml/2006/main">
          <a:off x="0" y="0"/>
          <a:ext cx="0" cy="0"/>
          <a:chOff x="0" y="0"/>
          <a:chExt cx="0" cy="0"/>
        </a:xfrm>
      </p:grpSpPr>
      <p:sp>
        <p:nvSpPr>
          <p:cNvPr id="1" name="Left Header"/>
          <p:cNvSpPr>
            <a:spLocks noGrp="1"/>
          </p:cNvSpPr>
          <p:nvPr>
            <p:ph type="body"/>
          </p:nvPr>
        </p:nvSpPr>
        <p:spPr>
          <a:xfrm>
            <a:off x="457200" y="152400"/>
            <a:ext cx="2133600" cy="365125"/>
          </a:xfrm>
          <a:prstGeom prst="rect">
            <a:avLst/>
          </a:prstGeom>
        </p:spPr>
        <p:txBody>
          <a:bodyPr vert="horz" lIns="91440" tIns="45720" rIns="91440" bIns="45720" rtlCol="0" anchor="t">
            <a:normAutofit/>
          </a:bodyPr>
          <a:p/>
        </p:txBody>
      </p:sp>
      <p:sp>
        <p:nvSpPr>
          <p:cNvPr id="2" name="Middle Header"/>
          <p:cNvSpPr>
            <a:spLocks noGrp="1"/>
          </p:cNvSpPr>
          <p:nvPr>
            <p:ph type="body"/>
          </p:nvPr>
        </p:nvSpPr>
        <p:spPr>
          <a:xfrm>
            <a:off x="3124200" y="152400"/>
            <a:ext cx="2895600" cy="365125"/>
          </a:xfrm>
          <a:prstGeom prst="rect">
            <a:avLst/>
          </a:prstGeom>
        </p:spPr>
        <p:txBody>
          <a:bodyPr vert="horz" lIns="91440" tIns="45720" rIns="91440" bIns="45720" rtlCol="0" anchor="t">
            <a:normAutofit/>
          </a:bodyPr>
          <a:p/>
        </p:txBody>
      </p:sp>
      <p:sp>
        <p:nvSpPr>
          <p:cNvPr id="3" name="Right Header"/>
          <p:cNvSpPr>
            <a:spLocks noGrp="1"/>
          </p:cNvSpPr>
          <p:nvPr>
            <p:ph type="body"/>
          </p:nvPr>
        </p:nvSpPr>
        <p:spPr>
          <a:xfrm>
            <a:off x="6553200" y="152400"/>
            <a:ext cx="2133600" cy="365125"/>
          </a:xfrm>
          <a:prstGeom prst="rect">
            <a:avLst/>
          </a:prstGeom>
        </p:spPr>
        <p:txBody>
          <a:bodyPr vert="horz" lIns="91440" tIns="45720" rIns="91440" bIns="45720" rtlCol="0" anchor="t">
            <a:normAutofit/>
          </a:bodyPr>
          <a:p/>
        </p:txBody>
      </p:sp>
      <p:sp>
        <p:nvSpPr>
          <p:cNvPr id="4" name="Left Footer"/>
          <p:cNvSpPr>
            <a:spLocks noGrp="1"/>
          </p:cNvSpPr>
          <p:nvPr>
            <p:ph type="body"/>
          </p:nvPr>
        </p:nvSpPr>
        <p:spPr>
          <a:xfrm>
            <a:off x="457200" y="6324600"/>
            <a:ext cx="2133600" cy="365125"/>
          </a:xfrm>
          <a:prstGeom prst="rect">
            <a:avLst/>
          </a:prstGeom>
        </p:spPr>
        <p:txBody>
          <a:bodyPr vert="horz" lIns="91440" tIns="45720" rIns="91440" bIns="45720" rtlCol="0" anchor="t">
            <a:normAutofit/>
          </a:bodyPr>
          <a:p/>
        </p:txBody>
      </p:sp>
      <p:sp>
        <p:nvSpPr>
          <p:cNvPr id="5" name="Middle Footer"/>
          <p:cNvSpPr>
            <a:spLocks noGrp="1"/>
          </p:cNvSpPr>
          <p:nvPr>
            <p:ph type="body"/>
          </p:nvPr>
        </p:nvSpPr>
        <p:spPr>
          <a:xfrm>
            <a:off x="3124200" y="6324600"/>
            <a:ext cx="2895600" cy="365125"/>
          </a:xfrm>
          <a:prstGeom prst="rect">
            <a:avLst/>
          </a:prstGeom>
        </p:spPr>
        <p:txBody>
          <a:bodyPr vert="horz" lIns="91440" tIns="45720" rIns="91440" bIns="45720" rtlCol="0" anchor="t">
            <a:normAutofit/>
          </a:bodyPr>
          <a:p/>
        </p:txBody>
      </p:sp>
      <p:sp>
        <p:nvSpPr>
          <p:cNvPr id="6" name="Right Footer"/>
          <p:cNvSpPr>
            <a:spLocks noGrp="1"/>
          </p:cNvSpPr>
          <p:nvPr>
            <p:ph type="body"/>
          </p:nvPr>
        </p:nvSpPr>
        <p:spPr>
          <a:xfrm>
            <a:off x="6553200" y="6324600"/>
            <a:ext cx="2133600" cy="365125"/>
          </a:xfrm>
          <a:prstGeom prst="rect">
            <a:avLst/>
          </a:prstGeom>
        </p:spPr>
        <p:txBody>
          <a:bodyPr vert="horz" lIns="91440" tIns="45720" rIns="91440" bIns="45720" rtlCol="0" anchor="t">
            <a:normAutofit/>
          </a:bodyPr>
          <a:p/>
        </p:txBody>
      </p:sp>
      <p:sp>
        <p:nvSpPr>
          <p:cNvPr id="7" name="Content"/>
          <p:cNvSpPr>
            <a:spLocks noGrp="1"/>
          </p:cNvSpPr>
          <p:nvPr>
            <p:ph type="body"/>
          </p:nvPr>
        </p:nvSpPr>
        <p:spPr>
          <a:xfrm>
            <a:off x="457200" y="609600"/>
            <a:ext cx="8229600" cy="5638800"/>
          </a:xfrm>
          <a:prstGeom prst="rect">
            <a:avLst/>
          </a:prstGeom>
        </p:spPr>
        <p:txBody>
          <a:bodyPr vert="horz" lIns="91440" tIns="45720" rIns="91440" bIns="45720" rtlCol="0" anchor="t">
            <a:normAutofit/>
          </a:bodyPr>
          <a:p>
            <a:pPr lvl="0" algn="l"/>
            <a:r>
              <a:rPr lang="en-US" sz="1000" b="0" i="0" u="none">
                <a:solidFill>
                  <a:srgbClr val="000000"/>
                </a:solidFill>
                <a:latin typeface="Arial"/>
              </a:rPr>
              <a:t>Flight Test Area: </a:t>
            </a:r>
            <a:r>
              <a:rPr lang="en-US" sz="1000" b="0" i="0" u="none">
                <a:solidFill>
                  <a:srgbClr val="000000"/>
                </a:solidFill>
                <a:latin typeface="Arial"/>
              </a:rPr>
              <a:t>Commercial Certification (FAA)</a:t>
            </a:r>
          </a:p>
          <a:p>
            <a:pPr lvl="0" algn="l"/>
            <a:r>
              <a:rPr lang="en-US" sz="1000" b="0" i="0" u="none">
                <a:solidFill>
                  <a:srgbClr val="000000"/>
                </a:solidFill>
                <a:latin typeface="Arial"/>
              </a:rPr>
              <a:t>Document Number: </a:t>
            </a:r>
            <a:r>
              <a:rPr lang="en-US" sz="1000" b="0" i="0" u="none">
                <a:solidFill>
                  <a:srgbClr val="000000"/>
                </a:solidFill>
                <a:latin typeface="Arial"/>
              </a:rPr>
              <a:t>23.1329</a:t>
            </a:r>
          </a:p>
          <a:p>
            <a:pPr lvl="0" algn="l"/>
            <a:r>
              <a:rPr lang="en-US" sz="1000" b="0" i="0" u="none">
                <a:solidFill>
                  <a:srgbClr val="000000"/>
                </a:solidFill>
                <a:latin typeface="Arial"/>
              </a:rPr>
              <a:t>Document Title: </a:t>
            </a:r>
            <a:r>
              <a:rPr lang="en-US" sz="1000" b="0" i="0" u="none">
                <a:solidFill>
                  <a:srgbClr val="000000"/>
                </a:solidFill>
                <a:latin typeface="Arial"/>
              </a:rPr>
              <a:t>Automatic Pilot System</a:t>
            </a:r>
          </a:p>
          <a:p>
            <a:pPr lvl="0" algn="l"/>
            <a:r>
              <a:rPr lang="en-US" sz="1000" b="0" i="0" u="none">
                <a:solidFill>
                  <a:srgbClr val="000000"/>
                </a:solidFill>
                <a:latin typeface="Arial"/>
              </a:rPr>
              <a:t>Discipline: </a:t>
            </a:r>
            <a:r>
              <a:rPr lang="en-US" sz="1000" b="0" i="0" u="none">
                <a:solidFill>
                  <a:srgbClr val="000000"/>
                </a:solidFill>
                <a:latin typeface="Arial"/>
              </a:rPr>
              <a:t>flight controls</a:t>
            </a:r>
          </a:p>
          <a:p>
            <a:pPr lvl="0" algn="l"/>
            <a:r>
              <a:rPr lang="en-US" sz="1000" b="0" i="0" u="none">
                <a:solidFill>
                  <a:srgbClr val="000000"/>
                </a:solidFill>
                <a:latin typeface="Arial"/>
              </a:rPr>
              <a:t>Maneuver Title: </a:t>
            </a:r>
            <a:r>
              <a:rPr lang="en-US" sz="1000" b="0" i="0" u="none">
                <a:solidFill>
                  <a:srgbClr val="000000"/>
                </a:solidFill>
                <a:latin typeface="Arial"/>
              </a:rPr>
              <a:t>Autopilot Malfunctions</a:t>
            </a:r>
          </a:p>
          <a:p>
            <a:pPr lvl="0" algn="l"/>
            <a:r>
              <a:rPr lang="en-US" sz="1000" b="0" i="0" u="none">
                <a:solidFill>
                  <a:srgbClr val="000000"/>
                </a:solidFill>
                <a:latin typeface="Arial"/>
              </a:rPr>
              <a:t>Maneuver Description: </a:t>
            </a:r>
            <a:r>
              <a:rPr lang="en-US" sz="1000" b="0" i="0" u="none">
                <a:solidFill>
                  <a:srgbClr val="000000"/>
                </a:solidFill>
                <a:latin typeface="Arial"/>
              </a:rPr>
              <a:t>Malfunction Tests
1. Climb, cruise, and descent flight regimes.
    a) Corrective action should not be initiated until three seconds after the pilot has become aware that a malfunction has occurred. Loads should not exceed 0 to 2 Gs. Speed should not exceedVne or a speed midway between Vmo / Mmo and  Vd / Md. 
The altitude loss should be measured.
2. Maneuvering Flight. 
    a) Corrective action is taken one second after the result of the
malfunction has alerted the pilot. Loads should not exceed 0 to 2 Gs. Speed should not exceed Vne or a speed midway between Vmo / Mmo and  Vd / Md. The altitude loss should be measured.
3. Oscillatory Tests.
    a) Determine the effects of an oscillatory signal of sufficient amplitude to saturate the servo amplifier of each device that can move a control surface.
Recovery of Flight Control. 
    Demonstrate recovery by overpowering or by manual use of an emergency quick 
disconnect device after the appropriate delay. The pilot should be able to return the airplane to its normal flight attitude
under full manual control without exceeding the loads or speed limits defined above and without engaging in any dangerous maneuvers during recovery. 
See AC 23-17  Section 23.1329  beginning page 244 for details</a:t>
            </a:r>
          </a:p>
          <a:p>
            <a:pPr lvl="0" algn="l"/>
            <a:r>
              <a:rPr lang="en-US" sz="1000" b="0" i="0" u="none">
                <a:solidFill>
                  <a:srgbClr val="000000"/>
                </a:solidFill>
                <a:latin typeface="Arial"/>
              </a:rPr>
              <a:t>Hazard: </a:t>
            </a:r>
            <a:r>
              <a:rPr lang="en-US" sz="1000" b="0" i="0" u="none">
                <a:solidFill>
                  <a:srgbClr val="000000"/>
                </a:solidFill>
                <a:latin typeface="Arial"/>
              </a:rPr>
              <a:t>Loss of all Thrust</a:t>
            </a:r>
          </a:p>
          <a:p>
            <a:pPr lvl="0" algn="l"/>
            <a:r>
              <a:rPr lang="en-US" sz="1000" b="0" i="0" u="none">
                <a:solidFill>
                  <a:srgbClr val="000000"/>
                </a:solidFill>
                <a:latin typeface="Arial"/>
              </a:rPr>
              <a:t>Aircraft Type(s): </a:t>
            </a:r>
            <a:r>
              <a:rPr lang="en-US" sz="1000" b="0" i="0" u="none">
                <a:solidFill>
                  <a:srgbClr val="000000"/>
                </a:solidFill>
                <a:latin typeface="Arial"/>
              </a:rPr>
              <a:t>Cargo/Transport</a:t>
            </a:r>
          </a:p>
          <a:p>
            <a:pPr lvl="0" algn="l"/>
            <a:r>
              <a:rPr lang="en-US" sz="1000" b="0" i="0" u="none">
                <a:solidFill>
                  <a:srgbClr val="000000"/>
                </a:solidFill>
                <a:latin typeface="Arial"/>
              </a:rPr>
              <a:t>Power Plant(s): </a:t>
            </a:r>
            <a:r>
              <a:rPr lang="en-US" sz="1000" b="0" i="0" u="none">
                <a:solidFill>
                  <a:srgbClr val="000000"/>
                </a:solidFill>
                <a:latin typeface="Arial"/>
              </a:rPr>
              <a:t>Turbojet, Turbofan, Turboprop, Recip</a:t>
            </a:r>
          </a:p>
          <a:p>
            <a:pPr lvl="0" algn="l"/>
            <a:r>
              <a:rPr lang="en-US" sz="1000" b="0" i="0" u="none">
                <a:solidFill>
                  <a:srgbClr val="000000"/>
                </a:solidFill>
                <a:latin typeface="Arial"/>
              </a:rPr>
              <a:t>Habitation: </a:t>
            </a:r>
            <a:r>
              <a:rPr lang="en-US" sz="1000" b="0" i="0" u="none">
                <a:solidFill>
                  <a:srgbClr val="000000"/>
                </a:solidFill>
                <a:latin typeface="Arial"/>
              </a:rPr>
              <a:t>Yes</a:t>
            </a:r>
          </a:p>
          <a:p>
            <a:pPr lvl="0" algn="l"/>
            <a:r>
              <a:rPr lang="en-US" sz="1000" b="0" i="0" u="none">
                <a:solidFill>
                  <a:srgbClr val="000000"/>
                </a:solidFill>
                <a:latin typeface="Arial"/>
              </a:rPr>
              <a:t>Risk Level: </a:t>
            </a:r>
            <a:r>
              <a:rPr lang="en-US" sz="1000" b="0" i="0" u="none">
                <a:solidFill>
                  <a:srgbClr val="000000"/>
                </a:solidFill>
                <a:latin typeface="Arial"/>
              </a:rPr>
              <a:t>High</a:t>
            </a:r>
          </a:p>
          <a:p>
            <a:pPr lvl="0" algn="l"/>
            <a:r>
              <a:rPr lang="en-US" sz="1000" b="0" i="0" u="none">
                <a:solidFill>
                  <a:srgbClr val="000000"/>
                </a:solidFill>
                <a:latin typeface="Arial"/>
              </a:rPr>
              <a:t>Risk Criteria: </a:t>
            </a:r>
            <a:r>
              <a:rPr lang="en-US" sz="1000" b="0" i="0" u="none">
                <a:solidFill>
                  <a:srgbClr val="000000"/>
                </a:solidFill>
                <a:latin typeface="Arial"/>
              </a:rPr>
              <a:t>FAA Order 4040.26A</a:t>
            </a:r>
          </a:p>
          <a:p>
            <a:pPr lvl="0" algn="l"/>
            <a:r>
              <a:rPr lang="en-US" sz="1000" b="0" i="0" u="none">
                <a:solidFill>
                  <a:srgbClr val="000000"/>
                </a:solidFill>
                <a:latin typeface="Arial"/>
              </a:rPr>
              <a:t>Corrective Action: </a:t>
            </a:r>
            <a:r>
              <a:rPr lang="en-US" sz="1000" b="0" i="0" u="none">
                <a:solidFill>
                  <a:srgbClr val="000000"/>
                </a:solidFill>
                <a:latin typeface="Arial"/>
              </a:rPr>
              <a:t>None</a:t>
            </a:r>
          </a:p>
          <a:p>
            <a:pPr lvl="0" algn="l"/>
            <a:r>
              <a:rPr lang="en-US" sz="1000" b="0" i="0" u="none">
                <a:solidFill>
                  <a:srgbClr val="000000"/>
                </a:solidFill>
                <a:latin typeface="Arial"/>
              </a:rPr>
              <a:t>Cause(s):</a:t>
            </a:r>
            <a:r>
              <a:rPr lang="en-US" sz="1000" b="0" i="0" u="none">
                <a:solidFill>
                  <a:srgbClr val="000000"/>
                </a:solidFill>
                <a:latin typeface="Arial"/>
              </a:rPr>
              <a:t/>
            </a:r>
          </a:p>
          <a:p>
            <a:pPr lvl="1" algn="l"/>
            <a:r>
              <a:rPr lang="en-US" sz="1000" b="0" i="0" u="none">
                <a:solidFill>
                  <a:srgbClr val="000000"/>
                </a:solidFill>
                <a:latin typeface="Arial"/>
              </a:rPr>
              <a:t>1. </a:t>
            </a:r>
            <a:r>
              <a:rPr lang="en-US" sz="1000" b="0" i="0" u="none">
                <a:solidFill>
                  <a:srgbClr val="000000"/>
                </a:solidFill>
                <a:latin typeface="Arial"/>
              </a:rPr>
              <a:t>Second engine failure on one engine approach</a:t>
            </a:r>
          </a:p>
          <a:p>
            <a:pPr lvl="1" algn="l"/>
            <a:r>
              <a:rPr lang="en-US" sz="1000" b="0" i="0" u="none">
                <a:solidFill>
                  <a:srgbClr val="000000"/>
                </a:solidFill>
                <a:latin typeface="Arial"/>
              </a:rPr>
              <a:t>Mitigation(s):</a:t>
            </a:r>
            <a:r>
              <a:rPr lang="en-US" sz="1000" b="0" i="0" u="none">
                <a:solidFill>
                  <a:srgbClr val="000000"/>
                </a:solidFill>
                <a:latin typeface="Arial"/>
              </a:rPr>
              <a:t/>
            </a:r>
          </a:p>
          <a:p>
            <a:pPr lvl="2" algn="l"/>
            <a:r>
              <a:rPr lang="en-US" sz="1000" b="0" i="0" u="none">
                <a:solidFill>
                  <a:srgbClr val="000000"/>
                </a:solidFill>
                <a:latin typeface="Arial"/>
              </a:rPr>
              <a:t>1.1 </a:t>
            </a:r>
            <a:r>
              <a:rPr lang="en-US" sz="1000" b="0" i="0" u="none">
                <a:solidFill>
                  <a:srgbClr val="000000"/>
                </a:solidFill>
                <a:latin typeface="Arial"/>
              </a:rPr>
              <a:t>Review dual engine flameout and emergency relight procedures prior to intentional single engine operation.</a:t>
            </a:r>
          </a:p>
          <a:p>
            <a:pPr lvl="3" algn="l"/>
            <a:r>
              <a:rPr lang="en-US" sz="1000" b="0" i="0" u="none">
                <a:solidFill>
                  <a:srgbClr val="000000"/>
                </a:solidFill>
                <a:latin typeface="Arial"/>
              </a:rPr>
              <a:t>Objective: </a:t>
            </a:r>
            <a:r>
              <a:rPr lang="en-US" sz="1000" b="0" i="0" u="none">
                <a:solidFill>
                  <a:srgbClr val="000000"/>
                </a:solidFill>
                <a:latin typeface="Arial"/>
              </a:rPr>
              <a:t>Reduces Severity</a:t>
            </a:r>
          </a:p>
          <a:p>
            <a:pPr lvl="3" algn="l"/>
            <a:r>
              <a:rPr lang="en-US" sz="1000" b="0" i="0" u="none">
                <a:solidFill>
                  <a:srgbClr val="000000"/>
                </a:solidFill>
                <a:latin typeface="Arial"/>
              </a:rPr>
              <a:t>Type: </a:t>
            </a:r>
            <a:r>
              <a:rPr lang="en-US" sz="1000" b="0" i="0" u="none">
                <a:solidFill>
                  <a:srgbClr val="000000"/>
                </a:solidFill>
                <a:latin typeface="Arial"/>
              </a:rPr>
              <a:t>Procedure</a:t>
            </a:r>
          </a:p>
          <a:p>
            <a:pPr lvl="2" algn="l"/>
            <a:r>
              <a:rPr lang="en-US" sz="1000" b="0" i="0" u="none">
                <a:solidFill>
                  <a:srgbClr val="000000"/>
                </a:solidFill>
                <a:latin typeface="Arial"/>
              </a:rPr>
              <a:t>1.2 </a:t>
            </a:r>
            <a:r>
              <a:rPr lang="en-US" sz="1000" b="0" i="0" u="none">
                <a:solidFill>
                  <a:srgbClr val="000000"/>
                </a:solidFill>
                <a:latin typeface="Arial"/>
              </a:rPr>
              <a:t>Conduct test in location within gliding distance of suitable landing area.</a:t>
            </a:r>
          </a:p>
          <a:p>
            <a:pPr lvl="3" algn="l"/>
            <a:r>
              <a:rPr lang="en-US" sz="1000" b="0" i="0" u="none">
                <a:solidFill>
                  <a:srgbClr val="000000"/>
                </a:solidFill>
                <a:latin typeface="Arial"/>
              </a:rPr>
              <a:t>Objective: </a:t>
            </a:r>
            <a:r>
              <a:rPr lang="en-US" sz="1000" b="0" i="0" u="none">
                <a:solidFill>
                  <a:srgbClr val="000000"/>
                </a:solidFill>
                <a:latin typeface="Arial"/>
              </a:rPr>
              <a:t>Reduces Severity</a:t>
            </a:r>
          </a:p>
          <a:p>
            <a:pPr lvl="3" algn="l"/>
            <a:r>
              <a:rPr lang="en-US" sz="1000" b="0" i="0" u="none">
                <a:solidFill>
                  <a:srgbClr val="000000"/>
                </a:solidFill>
                <a:latin typeface="Arial"/>
              </a:rPr>
              <a:t>Type: </a:t>
            </a:r>
            <a:r>
              <a:rPr lang="en-US" sz="1000" b="0" i="0" u="none">
                <a:solidFill>
                  <a:srgbClr val="000000"/>
                </a:solidFill>
                <a:latin typeface="Arial"/>
              </a:rPr>
              <a:t>Procedure</a:t>
            </a:r>
          </a:p>
        </p:txBody>
      </p:sp>
    </p:spTree>
  </p:cSld>
  <p:clrMapOvr>
    <a:masterClrMapping xmlns:a="http://schemas.openxmlformats.org/drawingml/2006/main"/>
  </p:clrMapOvr>
</p:sld>
</file>

<file path=ppt/slides/slide6.xml><?xml version="1.0" encoding="utf-8"?>
<p:sld xmlns:a="http://schemas.openxmlformats.org/drawingml/2006/main" xmlns:p="http://schemas.openxmlformats.org/presentationml/2006/main">
  <p:cSld>
    <p:spTree>
      <p:nvGrpSpPr>
        <p:cNvPr id="1" name=""/>
        <p:cNvGrpSpPr/>
        <p:nvPr/>
      </p:nvGrpSpPr>
      <p:grpSpPr>
        <a:xfrm xmlns:a="http://schemas.openxmlformats.org/drawingml/2006/main">
          <a:off x="0" y="0"/>
          <a:ext cx="0" cy="0"/>
          <a:chOff x="0" y="0"/>
          <a:chExt cx="0" cy="0"/>
        </a:xfrm>
      </p:grpSpPr>
      <p:sp>
        <p:nvSpPr>
          <p:cNvPr id="1" name="Left Header"/>
          <p:cNvSpPr>
            <a:spLocks noGrp="1"/>
          </p:cNvSpPr>
          <p:nvPr>
            <p:ph type="body"/>
          </p:nvPr>
        </p:nvSpPr>
        <p:spPr>
          <a:xfrm>
            <a:off x="457200" y="152400"/>
            <a:ext cx="2133600" cy="365125"/>
          </a:xfrm>
          <a:prstGeom prst="rect">
            <a:avLst/>
          </a:prstGeom>
        </p:spPr>
        <p:txBody>
          <a:bodyPr vert="horz" lIns="91440" tIns="45720" rIns="91440" bIns="45720" rtlCol="0" anchor="t">
            <a:normAutofit/>
          </a:bodyPr>
          <a:p/>
        </p:txBody>
      </p:sp>
      <p:sp>
        <p:nvSpPr>
          <p:cNvPr id="2" name="Middle Header"/>
          <p:cNvSpPr>
            <a:spLocks noGrp="1"/>
          </p:cNvSpPr>
          <p:nvPr>
            <p:ph type="body"/>
          </p:nvPr>
        </p:nvSpPr>
        <p:spPr>
          <a:xfrm>
            <a:off x="3124200" y="152400"/>
            <a:ext cx="2895600" cy="365125"/>
          </a:xfrm>
          <a:prstGeom prst="rect">
            <a:avLst/>
          </a:prstGeom>
        </p:spPr>
        <p:txBody>
          <a:bodyPr vert="horz" lIns="91440" tIns="45720" rIns="91440" bIns="45720" rtlCol="0" anchor="t">
            <a:normAutofit/>
          </a:bodyPr>
          <a:p/>
        </p:txBody>
      </p:sp>
      <p:sp>
        <p:nvSpPr>
          <p:cNvPr id="3" name="Right Header"/>
          <p:cNvSpPr>
            <a:spLocks noGrp="1"/>
          </p:cNvSpPr>
          <p:nvPr>
            <p:ph type="body"/>
          </p:nvPr>
        </p:nvSpPr>
        <p:spPr>
          <a:xfrm>
            <a:off x="6553200" y="152400"/>
            <a:ext cx="2133600" cy="365125"/>
          </a:xfrm>
          <a:prstGeom prst="rect">
            <a:avLst/>
          </a:prstGeom>
        </p:spPr>
        <p:txBody>
          <a:bodyPr vert="horz" lIns="91440" tIns="45720" rIns="91440" bIns="45720" rtlCol="0" anchor="t">
            <a:normAutofit/>
          </a:bodyPr>
          <a:p/>
        </p:txBody>
      </p:sp>
      <p:sp>
        <p:nvSpPr>
          <p:cNvPr id="4" name="Left Footer"/>
          <p:cNvSpPr>
            <a:spLocks noGrp="1"/>
          </p:cNvSpPr>
          <p:nvPr>
            <p:ph type="body"/>
          </p:nvPr>
        </p:nvSpPr>
        <p:spPr>
          <a:xfrm>
            <a:off x="457200" y="6324600"/>
            <a:ext cx="2133600" cy="365125"/>
          </a:xfrm>
          <a:prstGeom prst="rect">
            <a:avLst/>
          </a:prstGeom>
        </p:spPr>
        <p:txBody>
          <a:bodyPr vert="horz" lIns="91440" tIns="45720" rIns="91440" bIns="45720" rtlCol="0" anchor="t">
            <a:normAutofit/>
          </a:bodyPr>
          <a:p/>
        </p:txBody>
      </p:sp>
      <p:sp>
        <p:nvSpPr>
          <p:cNvPr id="5" name="Middle Footer"/>
          <p:cNvSpPr>
            <a:spLocks noGrp="1"/>
          </p:cNvSpPr>
          <p:nvPr>
            <p:ph type="body"/>
          </p:nvPr>
        </p:nvSpPr>
        <p:spPr>
          <a:xfrm>
            <a:off x="3124200" y="6324600"/>
            <a:ext cx="2895600" cy="365125"/>
          </a:xfrm>
          <a:prstGeom prst="rect">
            <a:avLst/>
          </a:prstGeom>
        </p:spPr>
        <p:txBody>
          <a:bodyPr vert="horz" lIns="91440" tIns="45720" rIns="91440" bIns="45720" rtlCol="0" anchor="t">
            <a:normAutofit/>
          </a:bodyPr>
          <a:p/>
        </p:txBody>
      </p:sp>
      <p:sp>
        <p:nvSpPr>
          <p:cNvPr id="6" name="Right Footer"/>
          <p:cNvSpPr>
            <a:spLocks noGrp="1"/>
          </p:cNvSpPr>
          <p:nvPr>
            <p:ph type="body"/>
          </p:nvPr>
        </p:nvSpPr>
        <p:spPr>
          <a:xfrm>
            <a:off x="6553200" y="6324600"/>
            <a:ext cx="2133600" cy="365125"/>
          </a:xfrm>
          <a:prstGeom prst="rect">
            <a:avLst/>
          </a:prstGeom>
        </p:spPr>
        <p:txBody>
          <a:bodyPr vert="horz" lIns="91440" tIns="45720" rIns="91440" bIns="45720" rtlCol="0" anchor="t">
            <a:normAutofit/>
          </a:bodyPr>
          <a:p/>
        </p:txBody>
      </p:sp>
      <p:sp>
        <p:nvSpPr>
          <p:cNvPr id="7" name="Content"/>
          <p:cNvSpPr>
            <a:spLocks noGrp="1"/>
          </p:cNvSpPr>
          <p:nvPr>
            <p:ph type="body"/>
          </p:nvPr>
        </p:nvSpPr>
        <p:spPr>
          <a:xfrm>
            <a:off x="457200" y="609600"/>
            <a:ext cx="8229600" cy="5638800"/>
          </a:xfrm>
          <a:prstGeom prst="rect">
            <a:avLst/>
          </a:prstGeom>
        </p:spPr>
        <p:txBody>
          <a:bodyPr vert="horz" lIns="91440" tIns="45720" rIns="91440" bIns="45720" rtlCol="0" anchor="t">
            <a:normAutofit/>
          </a:bodyPr>
          <a:p>
            <a:pPr lvl="0" algn="l"/>
            <a:r>
              <a:rPr lang="en-US" sz="1000" b="0" i="0" u="none">
                <a:solidFill>
                  <a:srgbClr val="000000"/>
                </a:solidFill>
                <a:latin typeface="Arial"/>
              </a:rPr>
              <a:t>Flight Test Area: </a:t>
            </a:r>
            <a:r>
              <a:rPr lang="en-US" sz="1000" b="0" i="0" u="none">
                <a:solidFill>
                  <a:srgbClr val="000000"/>
                </a:solidFill>
                <a:latin typeface="Arial"/>
              </a:rPr>
              <a:t>Commercial Certification (FAA)</a:t>
            </a:r>
          </a:p>
          <a:p>
            <a:pPr lvl="0" algn="l"/>
            <a:r>
              <a:rPr lang="en-US" sz="1000" b="0" i="0" u="none">
                <a:solidFill>
                  <a:srgbClr val="000000"/>
                </a:solidFill>
                <a:latin typeface="Arial"/>
              </a:rPr>
              <a:t>Document Number: </a:t>
            </a:r>
            <a:r>
              <a:rPr lang="en-US" sz="1000" b="0" i="0" u="none">
                <a:solidFill>
                  <a:srgbClr val="000000"/>
                </a:solidFill>
                <a:latin typeface="Arial"/>
              </a:rPr>
              <a:t>23.1329</a:t>
            </a:r>
          </a:p>
          <a:p>
            <a:pPr lvl="0" algn="l"/>
            <a:r>
              <a:rPr lang="en-US" sz="1000" b="0" i="0" u="none">
                <a:solidFill>
                  <a:srgbClr val="000000"/>
                </a:solidFill>
                <a:latin typeface="Arial"/>
              </a:rPr>
              <a:t>Document Title: </a:t>
            </a:r>
            <a:r>
              <a:rPr lang="en-US" sz="1000" b="0" i="0" u="none">
                <a:solidFill>
                  <a:srgbClr val="000000"/>
                </a:solidFill>
                <a:latin typeface="Arial"/>
              </a:rPr>
              <a:t>Automatic Pilot System</a:t>
            </a:r>
          </a:p>
          <a:p>
            <a:pPr lvl="0" algn="l"/>
            <a:r>
              <a:rPr lang="en-US" sz="1000" b="0" i="0" u="none">
                <a:solidFill>
                  <a:srgbClr val="000000"/>
                </a:solidFill>
                <a:latin typeface="Arial"/>
              </a:rPr>
              <a:t>Discipline: </a:t>
            </a:r>
            <a:r>
              <a:rPr lang="en-US" sz="1000" b="0" i="0" u="none">
                <a:solidFill>
                  <a:srgbClr val="000000"/>
                </a:solidFill>
                <a:latin typeface="Arial"/>
              </a:rPr>
              <a:t>flight controls</a:t>
            </a:r>
          </a:p>
          <a:p>
            <a:pPr lvl="0" algn="l"/>
            <a:r>
              <a:rPr lang="en-US" sz="1000" b="0" i="0" u="none">
                <a:solidFill>
                  <a:srgbClr val="000000"/>
                </a:solidFill>
                <a:latin typeface="Arial"/>
              </a:rPr>
              <a:t>Maneuver Title: </a:t>
            </a:r>
            <a:r>
              <a:rPr lang="en-US" sz="1000" b="0" i="0" u="none">
                <a:solidFill>
                  <a:srgbClr val="000000"/>
                </a:solidFill>
                <a:latin typeface="Arial"/>
              </a:rPr>
              <a:t>Autopilot Malfunctions</a:t>
            </a:r>
          </a:p>
          <a:p>
            <a:pPr lvl="0" algn="l"/>
            <a:r>
              <a:rPr lang="en-US" sz="1000" b="0" i="0" u="none">
                <a:solidFill>
                  <a:srgbClr val="000000"/>
                </a:solidFill>
                <a:latin typeface="Arial"/>
              </a:rPr>
              <a:t>Maneuver Description: </a:t>
            </a:r>
            <a:r>
              <a:rPr lang="en-US" sz="1000" b="0" i="0" u="none">
                <a:solidFill>
                  <a:srgbClr val="000000"/>
                </a:solidFill>
                <a:latin typeface="Arial"/>
              </a:rPr>
              <a:t>Malfunction Tests
1. Climb, cruise, and descent flight regimes.
    a) Corrective action should not be initiated until three seconds after the pilot has become aware that a malfunction has occurred. Loads should not exceed 0 to 2 Gs. Speed should not exceedVne or a speed midway between Vmo / Mmo and  Vd / Md. 
The altitude loss should be measured.
2. Maneuvering Flight. 
    a) Corrective action is taken one second after the result of the
malfunction has alerted the pilot. Loads should not exceed 0 to 2 Gs. Speed should not exceed Vne or a speed midway between Vmo / Mmo and  Vd / Md. The altitude loss should be measured.
3. Oscillatory Tests.
    a) Determine the effects of an oscillatory signal of sufficient amplitude to saturate</a:t>
            </a:r>
          </a:p>
          <a:p>
            <a:pPr lvl="0" algn="l"/>
            <a:r>
              <a:rPr lang="en-US" sz="1000" b="0" i="0" u="none">
                <a:solidFill>
                  <a:srgbClr val="000000"/>
                </a:solidFill>
                <a:latin typeface="Arial"/>
              </a:rPr>
              <a:t>Hazard: </a:t>
            </a:r>
            <a:r>
              <a:rPr lang="en-US" sz="1000" b="0" i="0" u="none">
                <a:solidFill>
                  <a:srgbClr val="000000"/>
                </a:solidFill>
                <a:latin typeface="Arial"/>
              </a:rPr>
              <a:t>Controlled Flight Into Terrain (CFIT)</a:t>
            </a:r>
          </a:p>
          <a:p>
            <a:pPr lvl="0" algn="l"/>
            <a:r>
              <a:rPr lang="en-US" sz="1000" b="0" i="0" u="none">
                <a:solidFill>
                  <a:srgbClr val="000000"/>
                </a:solidFill>
                <a:latin typeface="Arial"/>
              </a:rPr>
              <a:t>Aircraft Type(s): </a:t>
            </a:r>
            <a:r>
              <a:rPr lang="en-US" sz="1000" b="0" i="0" u="none">
                <a:solidFill>
                  <a:srgbClr val="000000"/>
                </a:solidFill>
                <a:latin typeface="Arial"/>
              </a:rPr>
              <a:t>Cargo/Transport</a:t>
            </a:r>
          </a:p>
          <a:p>
            <a:pPr lvl="0" algn="l"/>
            <a:r>
              <a:rPr lang="en-US" sz="1000" b="0" i="0" u="none">
                <a:solidFill>
                  <a:srgbClr val="000000"/>
                </a:solidFill>
                <a:latin typeface="Arial"/>
              </a:rPr>
              <a:t>Power Plant(s): </a:t>
            </a:r>
            <a:r>
              <a:rPr lang="en-US" sz="1000" b="0" i="0" u="none">
                <a:solidFill>
                  <a:srgbClr val="000000"/>
                </a:solidFill>
                <a:latin typeface="Arial"/>
              </a:rPr>
              <a:t>Turbojet, Turbofan, Turboprop, Recip</a:t>
            </a:r>
          </a:p>
          <a:p>
            <a:pPr lvl="0" algn="l"/>
            <a:r>
              <a:rPr lang="en-US" sz="1000" b="0" i="0" u="none">
                <a:solidFill>
                  <a:srgbClr val="000000"/>
                </a:solidFill>
                <a:latin typeface="Arial"/>
              </a:rPr>
              <a:t>Habitation: </a:t>
            </a:r>
            <a:r>
              <a:rPr lang="en-US" sz="1000" b="0" i="0" u="none">
                <a:solidFill>
                  <a:srgbClr val="000000"/>
                </a:solidFill>
                <a:latin typeface="Arial"/>
              </a:rPr>
              <a:t>Yes</a:t>
            </a:r>
          </a:p>
          <a:p>
            <a:pPr lvl="0" algn="l"/>
            <a:r>
              <a:rPr lang="en-US" sz="1000" b="0" i="0" u="none">
                <a:solidFill>
                  <a:srgbClr val="000000"/>
                </a:solidFill>
                <a:latin typeface="Arial"/>
              </a:rPr>
              <a:t>Risk Level: </a:t>
            </a:r>
            <a:r>
              <a:rPr lang="en-US" sz="1000" b="0" i="0" u="none">
                <a:solidFill>
                  <a:srgbClr val="000000"/>
                </a:solidFill>
                <a:latin typeface="Arial"/>
              </a:rPr>
              <a:t>High</a:t>
            </a:r>
          </a:p>
          <a:p>
            <a:pPr lvl="0" algn="l"/>
            <a:r>
              <a:rPr lang="en-US" sz="1000" b="0" i="0" u="none">
                <a:solidFill>
                  <a:srgbClr val="000000"/>
                </a:solidFill>
                <a:latin typeface="Arial"/>
              </a:rPr>
              <a:t>Risk Criteria: </a:t>
            </a:r>
            <a:r>
              <a:rPr lang="en-US" sz="1000" b="0" i="0" u="none">
                <a:solidFill>
                  <a:srgbClr val="000000"/>
                </a:solidFill>
                <a:latin typeface="Arial"/>
              </a:rPr>
              <a:t>FAA Order 4040.26A.  Note the test conditions that would be High risk are the ones close to the ground.  Climb, cruise and descent conditions would probably be Low risk.</a:t>
            </a:r>
          </a:p>
          <a:p>
            <a:pPr lvl="0" algn="l"/>
            <a:r>
              <a:rPr lang="en-US" sz="1000" b="0" i="0" u="none">
                <a:solidFill>
                  <a:srgbClr val="000000"/>
                </a:solidFill>
                <a:latin typeface="Arial"/>
              </a:rPr>
              <a:t>Corrective Action: </a:t>
            </a:r>
            <a:r>
              <a:rPr lang="en-US" sz="1000" b="0" i="0" u="none">
                <a:solidFill>
                  <a:srgbClr val="000000"/>
                </a:solidFill>
                <a:latin typeface="Arial"/>
              </a:rPr>
              <a:t>If at any time the autopilot does something unexpected, disconnect in any way available and discontinue testing until anomaly is understood</a:t>
            </a:r>
          </a:p>
          <a:p>
            <a:pPr lvl="0" algn="l"/>
            <a:r>
              <a:rPr lang="en-US" sz="1000" b="0" i="0" u="none">
                <a:solidFill>
                  <a:srgbClr val="000000"/>
                </a:solidFill>
                <a:latin typeface="Arial"/>
              </a:rPr>
              <a:t>Cause(s):</a:t>
            </a:r>
            <a:r>
              <a:rPr lang="en-US" sz="1000" b="0" i="0" u="none">
                <a:solidFill>
                  <a:srgbClr val="000000"/>
                </a:solidFill>
                <a:latin typeface="Arial"/>
              </a:rPr>
              <a:t/>
            </a:r>
          </a:p>
          <a:p>
            <a:pPr lvl="1" algn="l"/>
            <a:r>
              <a:rPr lang="en-US" sz="1000" b="0" i="0" u="none">
                <a:solidFill>
                  <a:srgbClr val="000000"/>
                </a:solidFill>
                <a:latin typeface="Arial"/>
              </a:rPr>
              <a:t>1. </a:t>
            </a:r>
            <a:r>
              <a:rPr lang="en-US" sz="1000" b="0" i="0" u="none">
                <a:solidFill>
                  <a:srgbClr val="000000"/>
                </a:solidFill>
                <a:latin typeface="Arial"/>
              </a:rPr>
              <a:t>Pilots occupied with test related tasks.</a:t>
            </a:r>
          </a:p>
          <a:p>
            <a:pPr lvl="1" algn="l"/>
            <a:r>
              <a:rPr lang="en-US" sz="1000" b="0" i="0" u="none">
                <a:solidFill>
                  <a:srgbClr val="000000"/>
                </a:solidFill>
                <a:latin typeface="Arial"/>
              </a:rPr>
              <a:t>Mitigation(s):</a:t>
            </a:r>
            <a:r>
              <a:rPr lang="en-US" sz="1000" b="0" i="0" u="none">
                <a:solidFill>
                  <a:srgbClr val="000000"/>
                </a:solidFill>
                <a:latin typeface="Arial"/>
              </a:rPr>
              <a:t/>
            </a:r>
          </a:p>
          <a:p>
            <a:pPr lvl="2" algn="l"/>
            <a:r>
              <a:rPr lang="en-US" sz="1000" b="0" i="0" u="none">
                <a:solidFill>
                  <a:srgbClr val="000000"/>
                </a:solidFill>
                <a:latin typeface="Arial"/>
              </a:rPr>
              <a:t>1.1 </a:t>
            </a:r>
            <a:r>
              <a:rPr lang="en-US" sz="1000" b="0" i="0" u="none">
                <a:solidFill>
                  <a:srgbClr val="000000"/>
                </a:solidFill>
                <a:latin typeface="Arial"/>
              </a:rPr>
              <a:t>Minimum Crew for High risk (low altitude) points</a:t>
            </a:r>
          </a:p>
          <a:p>
            <a:pPr lvl="3" algn="l"/>
            <a:r>
              <a:rPr lang="en-US" sz="1000" b="0" i="0" u="none">
                <a:solidFill>
                  <a:srgbClr val="000000"/>
                </a:solidFill>
                <a:latin typeface="Arial"/>
              </a:rPr>
              <a:t>Objective: </a:t>
            </a:r>
            <a:r>
              <a:rPr lang="en-US" sz="1000" b="0" i="0" u="none">
                <a:solidFill>
                  <a:srgbClr val="000000"/>
                </a:solidFill>
                <a:latin typeface="Arial"/>
              </a:rPr>
              <a:t>Reduces Severity</a:t>
            </a:r>
          </a:p>
          <a:p>
            <a:pPr lvl="3" algn="l"/>
            <a:r>
              <a:rPr lang="en-US" sz="1000" b="0" i="0" u="none">
                <a:solidFill>
                  <a:srgbClr val="000000"/>
                </a:solidFill>
                <a:latin typeface="Arial"/>
              </a:rPr>
              <a:t>Type: </a:t>
            </a:r>
            <a:r>
              <a:rPr lang="en-US" sz="1000" b="0" i="0" u="none">
                <a:solidFill>
                  <a:srgbClr val="000000"/>
                </a:solidFill>
                <a:latin typeface="Arial"/>
              </a:rPr>
              <a:t>Procedure</a:t>
            </a:r>
          </a:p>
          <a:p>
            <a:pPr lvl="2" algn="l"/>
            <a:r>
              <a:rPr lang="en-US" sz="1000" b="0" i="0" u="none">
                <a:solidFill>
                  <a:srgbClr val="000000"/>
                </a:solidFill>
                <a:latin typeface="Arial"/>
              </a:rPr>
              <a:t>1.2 </a:t>
            </a:r>
            <a:r>
              <a:rPr lang="en-US" sz="1000" b="0" i="0" u="none">
                <a:solidFill>
                  <a:srgbClr val="000000"/>
                </a:solidFill>
                <a:latin typeface="Arial"/>
              </a:rPr>
              <a:t>Check AFCS disconnect function prior to each flight.</a:t>
            </a:r>
          </a:p>
          <a:p>
            <a:pPr lvl="3" algn="l"/>
            <a:r>
              <a:rPr lang="en-US" sz="1000" b="0" i="0" u="none">
                <a:solidFill>
                  <a:srgbClr val="000000"/>
                </a:solidFill>
                <a:latin typeface="Arial"/>
              </a:rPr>
              <a:t>Objective: </a:t>
            </a:r>
            <a:r>
              <a:rPr lang="en-US" sz="1000" b="0" i="0" u="none">
                <a:solidFill>
                  <a:srgbClr val="000000"/>
                </a:solidFill>
                <a:latin typeface="Arial"/>
              </a:rPr>
              <a:t>Reduces Probability</a:t>
            </a:r>
          </a:p>
          <a:p>
            <a:pPr lvl="3" algn="l"/>
            <a:r>
              <a:rPr lang="en-US" sz="1000" b="0" i="0" u="none">
                <a:solidFill>
                  <a:srgbClr val="000000"/>
                </a:solidFill>
                <a:latin typeface="Arial"/>
              </a:rPr>
              <a:t>Type: </a:t>
            </a:r>
            <a:r>
              <a:rPr lang="en-US" sz="1000" b="0" i="0" u="none">
                <a:solidFill>
                  <a:srgbClr val="000000"/>
                </a:solidFill>
                <a:latin typeface="Arial"/>
              </a:rPr>
              <a:t>Procedure</a:t>
            </a:r>
          </a:p>
          <a:p>
            <a:pPr lvl="2" algn="l"/>
            <a:r>
              <a:rPr lang="en-US" sz="1000" b="0" i="0" u="none">
                <a:solidFill>
                  <a:srgbClr val="000000"/>
                </a:solidFill>
                <a:latin typeface="Arial"/>
              </a:rPr>
              <a:t>1.3 </a:t>
            </a:r>
            <a:r>
              <a:rPr lang="en-US" sz="1000" b="0" i="0" u="none">
                <a:solidFill>
                  <a:srgbClr val="000000"/>
                </a:solidFill>
                <a:latin typeface="Arial"/>
              </a:rPr>
              <a:t>Pilot to guard controls</a:t>
            </a:r>
          </a:p>
          <a:p>
            <a:pPr lvl="3" algn="l"/>
            <a:r>
              <a:rPr lang="en-US" sz="1000" b="0" i="0" u="none">
                <a:solidFill>
                  <a:srgbClr val="000000"/>
                </a:solidFill>
                <a:latin typeface="Arial"/>
              </a:rPr>
              <a:t>Objective: </a:t>
            </a:r>
            <a:r>
              <a:rPr lang="en-US" sz="1000" b="0" i="0" u="none">
                <a:solidFill>
                  <a:srgbClr val="000000"/>
                </a:solidFill>
                <a:latin typeface="Arial"/>
              </a:rPr>
              <a:t>Reduces Probability</a:t>
            </a:r>
          </a:p>
          <a:p>
            <a:pPr lvl="3" algn="l"/>
            <a:r>
              <a:rPr lang="en-US" sz="1000" b="0" i="0" u="none">
                <a:solidFill>
                  <a:srgbClr val="000000"/>
                </a:solidFill>
                <a:latin typeface="Arial"/>
              </a:rPr>
              <a:t>Type: </a:t>
            </a:r>
            <a:r>
              <a:rPr lang="en-US" sz="1000" b="0" i="0" u="none">
                <a:solidFill>
                  <a:srgbClr val="000000"/>
                </a:solidFill>
                <a:latin typeface="Arial"/>
              </a:rPr>
              <a:t>Procedure</a:t>
            </a:r>
          </a:p>
          <a:p>
            <a:pPr lvl="2" algn="l"/>
            <a:r>
              <a:rPr lang="en-US" sz="1000" b="0" i="0" u="none">
                <a:solidFill>
                  <a:srgbClr val="000000"/>
                </a:solidFill>
                <a:latin typeface="Arial"/>
              </a:rPr>
              <a:t>1.4 </a:t>
            </a:r>
            <a:r>
              <a:rPr lang="en-US" sz="1000" b="0" i="0" u="none">
                <a:solidFill>
                  <a:srgbClr val="000000"/>
                </a:solidFill>
                <a:latin typeface="Arial"/>
              </a:rPr>
              <a:t>Brief termination criteria and recovery technique.</a:t>
            </a:r>
          </a:p>
          <a:p>
            <a:pPr lvl="3" algn="l"/>
            <a:r>
              <a:rPr lang="en-US" sz="1000" b="0" i="0" u="none">
                <a:solidFill>
                  <a:srgbClr val="000000"/>
                </a:solidFill>
                <a:latin typeface="Arial"/>
              </a:rPr>
              <a:t>Objective: </a:t>
            </a:r>
            <a:r>
              <a:rPr lang="en-US" sz="1000" b="0" i="0" u="none">
                <a:solidFill>
                  <a:srgbClr val="000000"/>
                </a:solidFill>
                <a:latin typeface="Arial"/>
              </a:rPr>
              <a:t>Reduces Probability</a:t>
            </a:r>
          </a:p>
          <a:p>
            <a:pPr lvl="3" algn="l"/>
            <a:r>
              <a:rPr lang="en-US" sz="1000" b="0" i="0" u="none">
                <a:solidFill>
                  <a:srgbClr val="000000"/>
                </a:solidFill>
                <a:latin typeface="Arial"/>
              </a:rPr>
              <a:t>Type: </a:t>
            </a:r>
            <a:r>
              <a:rPr lang="en-US" sz="1000" b="0" i="0" u="none">
                <a:solidFill>
                  <a:srgbClr val="000000"/>
                </a:solidFill>
                <a:latin typeface="Arial"/>
              </a:rPr>
              <a:t>Procedure</a:t>
            </a:r>
          </a:p>
          <a:p>
            <a:pPr lvl="2" algn="l"/>
            <a:r>
              <a:rPr lang="en-US" sz="1000" b="0" i="0" u="none">
                <a:solidFill>
                  <a:srgbClr val="000000"/>
                </a:solidFill>
                <a:latin typeface="Arial"/>
              </a:rPr>
              <a:t>1.5 </a:t>
            </a:r>
            <a:r>
              <a:rPr lang="en-US" sz="1000" b="0" i="0" u="none">
                <a:solidFill>
                  <a:srgbClr val="000000"/>
                </a:solidFill>
                <a:latin typeface="Arial"/>
              </a:rPr>
              <a:t>Safety pilot to monitor runway on approach conditions and make altitude callouts.</a:t>
            </a:r>
          </a:p>
          <a:p>
            <a:pPr lvl="3" algn="l"/>
            <a:r>
              <a:rPr lang="en-US" sz="1000" b="0" i="0" u="none">
                <a:solidFill>
                  <a:srgbClr val="000000"/>
                </a:solidFill>
                <a:latin typeface="Arial"/>
              </a:rPr>
              <a:t>Objective: </a:t>
            </a:r>
            <a:r>
              <a:rPr lang="en-US" sz="1000" b="0" i="0" u="none">
                <a:solidFill>
                  <a:srgbClr val="000000"/>
                </a:solidFill>
                <a:latin typeface="Arial"/>
              </a:rPr>
              <a:t>Reduces Probability</a:t>
            </a:r>
          </a:p>
          <a:p>
            <a:pPr lvl="3" algn="l"/>
            <a:r>
              <a:rPr lang="en-US" sz="1000" b="0" i="0" u="none">
                <a:solidFill>
                  <a:srgbClr val="000000"/>
                </a:solidFill>
                <a:latin typeface="Arial"/>
              </a:rPr>
              <a:t>Type: </a:t>
            </a:r>
            <a:r>
              <a:rPr lang="en-US" sz="1000" b="0" i="0" u="none">
                <a:solidFill>
                  <a:srgbClr val="000000"/>
                </a:solidFill>
                <a:latin typeface="Arial"/>
              </a:rPr>
              <a:t>Procedure</a:t>
            </a:r>
          </a:p>
          <a:p>
            <a:pPr lvl="2" algn="l"/>
            <a:r>
              <a:rPr lang="en-US" sz="1000" b="0" i="0" u="none">
                <a:solidFill>
                  <a:srgbClr val="000000"/>
                </a:solidFill>
                <a:latin typeface="Arial"/>
              </a:rPr>
              <a:t>1.6 </a:t>
            </a:r>
            <a:r>
              <a:rPr lang="en-US" sz="1000" b="0" i="0" u="none">
                <a:solidFill>
                  <a:srgbClr val="000000"/>
                </a:solidFill>
                <a:latin typeface="Arial"/>
              </a:rPr>
              <a:t>Establish a minimum safe test start altitude and "knock-it-off" altitude.</a:t>
            </a:r>
          </a:p>
          <a:p>
            <a:pPr lvl="3" algn="l"/>
            <a:r>
              <a:rPr lang="en-US" sz="1000" b="0" i="0" u="none">
                <a:solidFill>
                  <a:srgbClr val="000000"/>
                </a:solidFill>
                <a:latin typeface="Arial"/>
              </a:rPr>
              <a:t>Objective: </a:t>
            </a:r>
            <a:r>
              <a:rPr lang="en-US" sz="1000" b="0" i="0" u="none">
                <a:solidFill>
                  <a:srgbClr val="000000"/>
                </a:solidFill>
                <a:latin typeface="Arial"/>
              </a:rPr>
              <a:t>Reduces Probability</a:t>
            </a:r>
          </a:p>
          <a:p>
            <a:pPr lvl="3" algn="l"/>
            <a:r>
              <a:rPr lang="en-US" sz="1000" b="0" i="0" u="none">
                <a:solidFill>
                  <a:srgbClr val="000000"/>
                </a:solidFill>
                <a:latin typeface="Arial"/>
              </a:rPr>
              <a:t>Type: </a:t>
            </a:r>
            <a:r>
              <a:rPr lang="en-US" sz="1000" b="0" i="0" u="none">
                <a:solidFill>
                  <a:srgbClr val="000000"/>
                </a:solidFill>
                <a:latin typeface="Arial"/>
              </a:rPr>
              <a:t>Procedure</a:t>
            </a:r>
          </a:p>
          <a:p>
            <a:pPr lvl="2" algn="l"/>
            <a:r>
              <a:rPr lang="en-US" sz="1000" b="0" i="0" u="none">
                <a:solidFill>
                  <a:srgbClr val="000000"/>
                </a:solidFill>
                <a:latin typeface="Arial"/>
              </a:rPr>
              <a:t>1.7 </a:t>
            </a:r>
            <a:r>
              <a:rPr lang="en-US" sz="1000" b="0" i="0" u="none">
                <a:solidFill>
                  <a:srgbClr val="000000"/>
                </a:solidFill>
                <a:latin typeface="Arial"/>
              </a:rPr>
              <a:t>Weather:
    a) VMC 
    b) Ground Contact (low altitude points)
    c) Defined Horizon</a:t>
            </a:r>
          </a:p>
          <a:p>
            <a:pPr lvl="3" algn="l"/>
            <a:r>
              <a:rPr lang="en-US" sz="1000" b="0" i="0" u="none">
                <a:solidFill>
                  <a:srgbClr val="000000"/>
                </a:solidFill>
                <a:latin typeface="Arial"/>
              </a:rPr>
              <a:t>Objective: </a:t>
            </a:r>
            <a:r>
              <a:rPr lang="en-US" sz="1000" b="0" i="0" u="none">
                <a:solidFill>
                  <a:srgbClr val="000000"/>
                </a:solidFill>
                <a:latin typeface="Arial"/>
              </a:rPr>
              <a:t>Reduces Probability</a:t>
            </a:r>
          </a:p>
          <a:p>
            <a:pPr lvl="3" algn="l"/>
            <a:r>
              <a:rPr lang="en-US" sz="1000" b="0" i="0" u="none">
                <a:solidFill>
                  <a:srgbClr val="000000"/>
                </a:solidFill>
                <a:latin typeface="Arial"/>
              </a:rPr>
              <a:t>Type: </a:t>
            </a:r>
            <a:r>
              <a:rPr lang="en-US" sz="1000" b="0" i="0" u="none">
                <a:solidFill>
                  <a:srgbClr val="000000"/>
                </a:solidFill>
                <a:latin typeface="Arial"/>
              </a:rPr>
              <a:t>Procedure</a:t>
            </a:r>
          </a:p>
        </p:txBody>
      </p:sp>
    </p:spTree>
  </p:cSld>
  <p:clrMapOvr>
    <a:masterClrMapping xmlns:a="http://schemas.openxmlformats.org/drawingml/2006/main"/>
  </p:clrMapOvr>
</p:sld>
</file>

<file path=ppt/theme/theme.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